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314" r:id="rId4"/>
    <p:sldId id="313" r:id="rId5"/>
    <p:sldId id="258" r:id="rId6"/>
    <p:sldId id="264" r:id="rId7"/>
    <p:sldId id="263" r:id="rId8"/>
    <p:sldId id="272" r:id="rId9"/>
    <p:sldId id="262" r:id="rId10"/>
    <p:sldId id="281" r:id="rId11"/>
    <p:sldId id="282" r:id="rId12"/>
    <p:sldId id="283" r:id="rId13"/>
    <p:sldId id="315" r:id="rId14"/>
    <p:sldId id="259" r:id="rId15"/>
    <p:sldId id="265" r:id="rId16"/>
    <p:sldId id="266" r:id="rId17"/>
    <p:sldId id="260" r:id="rId18"/>
    <p:sldId id="267" r:id="rId19"/>
    <p:sldId id="268" r:id="rId20"/>
    <p:sldId id="269" r:id="rId21"/>
    <p:sldId id="261" r:id="rId22"/>
    <p:sldId id="270" r:id="rId23"/>
    <p:sldId id="271" r:id="rId24"/>
    <p:sldId id="273" r:id="rId25"/>
    <p:sldId id="284" r:id="rId26"/>
    <p:sldId id="285" r:id="rId27"/>
    <p:sldId id="287" r:id="rId28"/>
    <p:sldId id="286" r:id="rId29"/>
    <p:sldId id="288" r:id="rId30"/>
    <p:sldId id="289" r:id="rId31"/>
    <p:sldId id="274" r:id="rId32"/>
    <p:sldId id="290" r:id="rId33"/>
    <p:sldId id="291" r:id="rId34"/>
    <p:sldId id="292" r:id="rId35"/>
    <p:sldId id="275" r:id="rId36"/>
    <p:sldId id="294" r:id="rId37"/>
    <p:sldId id="295" r:id="rId38"/>
    <p:sldId id="296" r:id="rId39"/>
    <p:sldId id="276" r:id="rId40"/>
    <p:sldId id="297" r:id="rId41"/>
    <p:sldId id="298" r:id="rId42"/>
    <p:sldId id="293" r:id="rId43"/>
    <p:sldId id="299" r:id="rId44"/>
    <p:sldId id="277" r:id="rId45"/>
    <p:sldId id="300" r:id="rId46"/>
    <p:sldId id="301" r:id="rId47"/>
    <p:sldId id="302" r:id="rId48"/>
    <p:sldId id="278" r:id="rId49"/>
    <p:sldId id="304" r:id="rId50"/>
    <p:sldId id="279" r:id="rId51"/>
    <p:sldId id="306" r:id="rId52"/>
    <p:sldId id="303" r:id="rId53"/>
    <p:sldId id="305" r:id="rId54"/>
    <p:sldId id="307" r:id="rId55"/>
    <p:sldId id="311" r:id="rId56"/>
    <p:sldId id="312" r:id="rId57"/>
    <p:sldId id="31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1EC09-BB08-4A0D-B833-E6B33264A1C1}" type="datetimeFigureOut">
              <a:rPr lang="en-US" smtClean="0"/>
              <a:t>11/7/2023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C80B7-DAF5-4A8C-8A31-75DE7FF600AD}" type="slidenum">
              <a:rPr lang="en-US" smtClean="0"/>
              <a:t>‹Nº›</a:t>
            </a:fld>
            <a:endParaRPr lang="en-US"/>
          </a:p>
        </p:txBody>
      </p:sp>
    </p:spTree>
    <p:extLst>
      <p:ext uri="{BB962C8B-B14F-4D97-AF65-F5344CB8AC3E}">
        <p14:creationId xmlns:p14="http://schemas.microsoft.com/office/powerpoint/2010/main" val="227402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5768616C-EA6F-41BC-B7F3-EC15BC16421A}" type="datetime1">
              <a:rPr lang="en-US" smtClean="0"/>
              <a:t>11/7/2023</a:t>
            </a:fld>
            <a:endParaRPr lang="en-US"/>
          </a:p>
        </p:txBody>
      </p:sp>
      <p:sp>
        <p:nvSpPr>
          <p:cNvPr id="5" name="Marcador de pie de página 4"/>
          <p:cNvSpPr>
            <a:spLocks noGrp="1"/>
          </p:cNvSpPr>
          <p:nvPr>
            <p:ph type="ftr" sz="quarter" idx="11"/>
          </p:nvPr>
        </p:nvSpPr>
        <p:spPr/>
        <p:txBody>
          <a:bodyPr/>
          <a:lstStyle/>
          <a:p>
            <a:r>
              <a:rPr lang="en-US" smtClean="0"/>
              <a:t>Daniel Platero-Rochart (MedUniGraz)</a:t>
            </a:r>
            <a:endParaRPr lang="en-US"/>
          </a:p>
        </p:txBody>
      </p:sp>
      <p:sp>
        <p:nvSpPr>
          <p:cNvPr id="6" name="Marcador de número de diapositiva 5"/>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265471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71969B3F-E424-417D-B039-D29060B17707}" type="datetime1">
              <a:rPr lang="en-US" smtClean="0"/>
              <a:t>11/7/2023</a:t>
            </a:fld>
            <a:endParaRPr lang="en-US"/>
          </a:p>
        </p:txBody>
      </p:sp>
      <p:sp>
        <p:nvSpPr>
          <p:cNvPr id="5" name="Marcador de pie de página 4"/>
          <p:cNvSpPr>
            <a:spLocks noGrp="1"/>
          </p:cNvSpPr>
          <p:nvPr>
            <p:ph type="ftr" sz="quarter" idx="11"/>
          </p:nvPr>
        </p:nvSpPr>
        <p:spPr/>
        <p:txBody>
          <a:bodyPr/>
          <a:lstStyle/>
          <a:p>
            <a:r>
              <a:rPr lang="en-US" smtClean="0"/>
              <a:t>Daniel Platero-Rochart (MedUniGraz)</a:t>
            </a:r>
            <a:endParaRPr lang="en-US"/>
          </a:p>
        </p:txBody>
      </p:sp>
      <p:sp>
        <p:nvSpPr>
          <p:cNvPr id="6" name="Marcador de número de diapositiva 5"/>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251704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2D4138BE-E584-4055-9C82-B8EABC47AD28}" type="datetime1">
              <a:rPr lang="en-US" smtClean="0"/>
              <a:t>11/7/2023</a:t>
            </a:fld>
            <a:endParaRPr lang="en-US"/>
          </a:p>
        </p:txBody>
      </p:sp>
      <p:sp>
        <p:nvSpPr>
          <p:cNvPr id="5" name="Marcador de pie de página 4"/>
          <p:cNvSpPr>
            <a:spLocks noGrp="1"/>
          </p:cNvSpPr>
          <p:nvPr>
            <p:ph type="ftr" sz="quarter" idx="11"/>
          </p:nvPr>
        </p:nvSpPr>
        <p:spPr/>
        <p:txBody>
          <a:bodyPr/>
          <a:lstStyle/>
          <a:p>
            <a:r>
              <a:rPr lang="en-US" smtClean="0"/>
              <a:t>Daniel Platero-Rochart (MedUniGraz)</a:t>
            </a:r>
            <a:endParaRPr lang="en-US"/>
          </a:p>
        </p:txBody>
      </p:sp>
      <p:sp>
        <p:nvSpPr>
          <p:cNvPr id="6" name="Marcador de número de diapositiva 5"/>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42593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63916A7B-DA1A-4E65-958E-4FFC584E8BB9}" type="datetime1">
              <a:rPr lang="en-US" smtClean="0"/>
              <a:t>11/7/2023</a:t>
            </a:fld>
            <a:endParaRPr lang="en-US"/>
          </a:p>
        </p:txBody>
      </p:sp>
      <p:sp>
        <p:nvSpPr>
          <p:cNvPr id="5" name="Marcador de pie de página 4"/>
          <p:cNvSpPr>
            <a:spLocks noGrp="1"/>
          </p:cNvSpPr>
          <p:nvPr>
            <p:ph type="ftr" sz="quarter" idx="11"/>
          </p:nvPr>
        </p:nvSpPr>
        <p:spPr/>
        <p:txBody>
          <a:bodyPr/>
          <a:lstStyle/>
          <a:p>
            <a:r>
              <a:rPr lang="en-US" smtClean="0"/>
              <a:t>Daniel Platero-Rochart (MedUniGraz)</a:t>
            </a:r>
            <a:endParaRPr lang="en-US"/>
          </a:p>
        </p:txBody>
      </p:sp>
      <p:sp>
        <p:nvSpPr>
          <p:cNvPr id="6" name="Marcador de número de diapositiva 5"/>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324907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D9C4A4C-ACDE-48FB-950C-F033877BAD61}" type="datetime1">
              <a:rPr lang="en-US" smtClean="0"/>
              <a:t>11/7/2023</a:t>
            </a:fld>
            <a:endParaRPr lang="en-US"/>
          </a:p>
        </p:txBody>
      </p:sp>
      <p:sp>
        <p:nvSpPr>
          <p:cNvPr id="5" name="Marcador de pie de página 4"/>
          <p:cNvSpPr>
            <a:spLocks noGrp="1"/>
          </p:cNvSpPr>
          <p:nvPr>
            <p:ph type="ftr" sz="quarter" idx="11"/>
          </p:nvPr>
        </p:nvSpPr>
        <p:spPr/>
        <p:txBody>
          <a:bodyPr/>
          <a:lstStyle/>
          <a:p>
            <a:r>
              <a:rPr lang="en-US" smtClean="0"/>
              <a:t>Daniel Platero-Rochart (MedUniGraz)</a:t>
            </a:r>
            <a:endParaRPr lang="en-US"/>
          </a:p>
        </p:txBody>
      </p:sp>
      <p:sp>
        <p:nvSpPr>
          <p:cNvPr id="6" name="Marcador de número de diapositiva 5"/>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13126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6EFD1816-5E83-4C83-B2EE-5C3B44EB5E42}" type="datetime1">
              <a:rPr lang="en-US" smtClean="0"/>
              <a:t>11/7/2023</a:t>
            </a:fld>
            <a:endParaRPr lang="en-US"/>
          </a:p>
        </p:txBody>
      </p:sp>
      <p:sp>
        <p:nvSpPr>
          <p:cNvPr id="6" name="Marcador de pie de página 5"/>
          <p:cNvSpPr>
            <a:spLocks noGrp="1"/>
          </p:cNvSpPr>
          <p:nvPr>
            <p:ph type="ftr" sz="quarter" idx="11"/>
          </p:nvPr>
        </p:nvSpPr>
        <p:spPr/>
        <p:txBody>
          <a:bodyPr/>
          <a:lstStyle/>
          <a:p>
            <a:r>
              <a:rPr lang="en-US" smtClean="0"/>
              <a:t>Daniel Platero-Rochart (MedUniGraz)</a:t>
            </a:r>
            <a:endParaRPr lang="en-US"/>
          </a:p>
        </p:txBody>
      </p:sp>
      <p:sp>
        <p:nvSpPr>
          <p:cNvPr id="7" name="Marcador de número de diapositiva 6"/>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186208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6C9F823B-7587-42FE-B1CE-F1AB3495E7CD}" type="datetime1">
              <a:rPr lang="en-US" smtClean="0"/>
              <a:t>11/7/2023</a:t>
            </a:fld>
            <a:endParaRPr lang="en-US"/>
          </a:p>
        </p:txBody>
      </p:sp>
      <p:sp>
        <p:nvSpPr>
          <p:cNvPr id="8" name="Marcador de pie de página 7"/>
          <p:cNvSpPr>
            <a:spLocks noGrp="1"/>
          </p:cNvSpPr>
          <p:nvPr>
            <p:ph type="ftr" sz="quarter" idx="11"/>
          </p:nvPr>
        </p:nvSpPr>
        <p:spPr/>
        <p:txBody>
          <a:bodyPr/>
          <a:lstStyle/>
          <a:p>
            <a:r>
              <a:rPr lang="en-US" smtClean="0"/>
              <a:t>Daniel Platero-Rochart (MedUniGraz)</a:t>
            </a:r>
            <a:endParaRPr lang="en-US"/>
          </a:p>
        </p:txBody>
      </p:sp>
      <p:sp>
        <p:nvSpPr>
          <p:cNvPr id="9" name="Marcador de número de diapositiva 8"/>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336410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8DF81F4A-DF7B-41B1-94BB-174564464227}" type="datetime1">
              <a:rPr lang="en-US" smtClean="0"/>
              <a:t>11/7/2023</a:t>
            </a:fld>
            <a:endParaRPr lang="en-US"/>
          </a:p>
        </p:txBody>
      </p:sp>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5" name="Marcador de número de diapositiva 4"/>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51806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10C7E08-2DAD-487E-BA90-8EB78967A283}" type="datetime1">
              <a:rPr lang="en-US" smtClean="0"/>
              <a:t>11/7/2023</a:t>
            </a:fld>
            <a:endParaRPr lang="en-US"/>
          </a:p>
        </p:txBody>
      </p:sp>
      <p:sp>
        <p:nvSpPr>
          <p:cNvPr id="3" name="Marcador de pie de página 2"/>
          <p:cNvSpPr>
            <a:spLocks noGrp="1"/>
          </p:cNvSpPr>
          <p:nvPr>
            <p:ph type="ftr" sz="quarter" idx="11"/>
          </p:nvPr>
        </p:nvSpPr>
        <p:spPr/>
        <p:txBody>
          <a:bodyPr/>
          <a:lstStyle/>
          <a:p>
            <a:r>
              <a:rPr lang="en-US" smtClean="0"/>
              <a:t>Daniel Platero-Rochart (MedUniGraz)</a:t>
            </a:r>
            <a:endParaRPr lang="en-US"/>
          </a:p>
        </p:txBody>
      </p:sp>
      <p:sp>
        <p:nvSpPr>
          <p:cNvPr id="4" name="Marcador de número de diapositiva 3"/>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3067990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633372D-1CA6-4A6D-87D8-EB377A7BDAC3}" type="datetime1">
              <a:rPr lang="en-US" smtClean="0"/>
              <a:t>11/7/2023</a:t>
            </a:fld>
            <a:endParaRPr lang="en-US"/>
          </a:p>
        </p:txBody>
      </p:sp>
      <p:sp>
        <p:nvSpPr>
          <p:cNvPr id="6" name="Marcador de pie de página 5"/>
          <p:cNvSpPr>
            <a:spLocks noGrp="1"/>
          </p:cNvSpPr>
          <p:nvPr>
            <p:ph type="ftr" sz="quarter" idx="11"/>
          </p:nvPr>
        </p:nvSpPr>
        <p:spPr/>
        <p:txBody>
          <a:bodyPr/>
          <a:lstStyle/>
          <a:p>
            <a:r>
              <a:rPr lang="en-US" smtClean="0"/>
              <a:t>Daniel Platero-Rochart (MedUniGraz)</a:t>
            </a:r>
            <a:endParaRPr lang="en-US"/>
          </a:p>
        </p:txBody>
      </p:sp>
      <p:sp>
        <p:nvSpPr>
          <p:cNvPr id="7" name="Marcador de número de diapositiva 6"/>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400666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0AB2BBC-0EAE-4810-A514-D867FF27745B}" type="datetime1">
              <a:rPr lang="en-US" smtClean="0"/>
              <a:t>11/7/2023</a:t>
            </a:fld>
            <a:endParaRPr lang="en-US"/>
          </a:p>
        </p:txBody>
      </p:sp>
      <p:sp>
        <p:nvSpPr>
          <p:cNvPr id="6" name="Marcador de pie de página 5"/>
          <p:cNvSpPr>
            <a:spLocks noGrp="1"/>
          </p:cNvSpPr>
          <p:nvPr>
            <p:ph type="ftr" sz="quarter" idx="11"/>
          </p:nvPr>
        </p:nvSpPr>
        <p:spPr/>
        <p:txBody>
          <a:bodyPr/>
          <a:lstStyle/>
          <a:p>
            <a:r>
              <a:rPr lang="en-US" smtClean="0"/>
              <a:t>Daniel Platero-Rochart (MedUniGraz)</a:t>
            </a:r>
            <a:endParaRPr lang="en-US"/>
          </a:p>
        </p:txBody>
      </p:sp>
      <p:sp>
        <p:nvSpPr>
          <p:cNvPr id="7" name="Marcador de número de diapositiva 6"/>
          <p:cNvSpPr>
            <a:spLocks noGrp="1"/>
          </p:cNvSpPr>
          <p:nvPr>
            <p:ph type="sldNum" sz="quarter" idx="12"/>
          </p:nvPr>
        </p:nvSpPr>
        <p:spPr/>
        <p:txBody>
          <a:bodyPr/>
          <a:lstStyle/>
          <a:p>
            <a:fld id="{71946C3B-01CB-45D9-A4FB-5C5AA8B22F3A}" type="slidenum">
              <a:rPr lang="en-US" smtClean="0"/>
              <a:t>‹Nº›</a:t>
            </a:fld>
            <a:endParaRPr lang="en-US"/>
          </a:p>
        </p:txBody>
      </p:sp>
    </p:spTree>
    <p:extLst>
      <p:ext uri="{BB962C8B-B14F-4D97-AF65-F5344CB8AC3E}">
        <p14:creationId xmlns:p14="http://schemas.microsoft.com/office/powerpoint/2010/main" val="397479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59842-5427-4157-A961-9C9B76383B8B}" type="datetime1">
              <a:rPr lang="en-US" smtClean="0"/>
              <a:t>11/7/2023</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Daniel Platero-Rochart (MedUniGraz)</a:t>
            </a:r>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46C3B-01CB-45D9-A4FB-5C5AA8B22F3A}" type="slidenum">
              <a:rPr lang="en-US" smtClean="0"/>
              <a:t>‹Nº›</a:t>
            </a:fld>
            <a:endParaRPr lang="en-US"/>
          </a:p>
        </p:txBody>
      </p:sp>
    </p:spTree>
    <p:extLst>
      <p:ext uri="{BB962C8B-B14F-4D97-AF65-F5344CB8AC3E}">
        <p14:creationId xmlns:p14="http://schemas.microsoft.com/office/powerpoint/2010/main" val="3065483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thon.org/doc/essays/blurb/"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realpython.com/python3-object-oriented-programming/" TargetMode="External"/><Relationship Id="rId4" Type="http://schemas.openxmlformats.org/officeDocument/2006/relationships/hyperlink" Target="https://en.wikipedia.org/wiki/Programming_paradig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realpython.com/python3-object-oriented-programming/" TargetMode="External"/><Relationship Id="rId4" Type="http://schemas.openxmlformats.org/officeDocument/2006/relationships/hyperlink" Target="https://en.wikipedia.org/wiki/Programming_paradig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iki.python.org/moin/BeginnersGuide/NonProgrammer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iki.python.org/moin/BeginnersGuide/NonProgram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4959988" y="3411160"/>
            <a:ext cx="2302779" cy="369332"/>
          </a:xfrm>
          <a:prstGeom prst="rect">
            <a:avLst/>
          </a:prstGeom>
          <a:noFill/>
        </p:spPr>
        <p:txBody>
          <a:bodyPr wrap="square" rtlCol="0">
            <a:spAutoFit/>
          </a:bodyPr>
          <a:lstStyle/>
          <a:p>
            <a:r>
              <a:rPr lang="en-GB" dirty="0" smtClean="0"/>
              <a:t>Daniel Platero </a:t>
            </a:r>
            <a:r>
              <a:rPr lang="en-GB" dirty="0" err="1" smtClean="0"/>
              <a:t>Rochart</a:t>
            </a:r>
            <a:endParaRPr lang="en-US" dirty="0"/>
          </a:p>
        </p:txBody>
      </p:sp>
      <p:sp>
        <p:nvSpPr>
          <p:cNvPr id="6" name="CuadroTexto 5"/>
          <p:cNvSpPr txBox="1"/>
          <p:nvPr/>
        </p:nvSpPr>
        <p:spPr>
          <a:xfrm>
            <a:off x="4785918" y="4025138"/>
            <a:ext cx="2650921" cy="369332"/>
          </a:xfrm>
          <a:prstGeom prst="rect">
            <a:avLst/>
          </a:prstGeom>
          <a:noFill/>
        </p:spPr>
        <p:txBody>
          <a:bodyPr wrap="square" rtlCol="0">
            <a:spAutoFit/>
          </a:bodyPr>
          <a:lstStyle/>
          <a:p>
            <a:r>
              <a:rPr lang="en-GB" dirty="0" smtClean="0"/>
              <a:t>Medical University of Graz</a:t>
            </a:r>
            <a:endParaRPr lang="en-US" dirty="0"/>
          </a:p>
        </p:txBody>
      </p:sp>
      <p:sp>
        <p:nvSpPr>
          <p:cNvPr id="7" name="CuadroTexto 6"/>
          <p:cNvSpPr txBox="1"/>
          <p:nvPr/>
        </p:nvSpPr>
        <p:spPr>
          <a:xfrm>
            <a:off x="5533937" y="4639111"/>
            <a:ext cx="1124125" cy="369332"/>
          </a:xfrm>
          <a:prstGeom prst="rect">
            <a:avLst/>
          </a:prstGeom>
          <a:noFill/>
        </p:spPr>
        <p:txBody>
          <a:bodyPr wrap="square" rtlCol="0">
            <a:spAutoFit/>
          </a:bodyPr>
          <a:lstStyle/>
          <a:p>
            <a:r>
              <a:rPr lang="en-GB" dirty="0" smtClean="0"/>
              <a:t>7.11.2023</a:t>
            </a:r>
            <a:endParaRPr lang="en-US" dirty="0"/>
          </a:p>
        </p:txBody>
      </p:sp>
      <p:sp>
        <p:nvSpPr>
          <p:cNvPr id="11" name="Marcador de pie de página 10"/>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14" name="Rectángulo redondeado 13"/>
          <p:cNvSpPr/>
          <p:nvPr/>
        </p:nvSpPr>
        <p:spPr>
          <a:xfrm>
            <a:off x="660917" y="1307473"/>
            <a:ext cx="10870163" cy="1511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3200" b="1" dirty="0" smtClean="0"/>
              <a:t>Python Programming Language</a:t>
            </a:r>
          </a:p>
          <a:p>
            <a:pPr algn="ctr"/>
            <a:r>
              <a:rPr lang="en-GB" sz="2400" b="1" dirty="0" smtClean="0"/>
              <a:t>Introduction and Basic Concepts</a:t>
            </a:r>
            <a:endParaRPr lang="en-US" sz="2400" b="1" dirty="0"/>
          </a:p>
        </p:txBody>
      </p:sp>
    </p:spTree>
    <p:extLst>
      <p:ext uri="{BB962C8B-B14F-4D97-AF65-F5344CB8AC3E}">
        <p14:creationId xmlns:p14="http://schemas.microsoft.com/office/powerpoint/2010/main" val="1099206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Why?</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10" name="CuadroTexto 9"/>
          <p:cNvSpPr txBox="1"/>
          <p:nvPr/>
        </p:nvSpPr>
        <p:spPr>
          <a:xfrm>
            <a:off x="310391" y="2348377"/>
            <a:ext cx="4639113" cy="523220"/>
          </a:xfrm>
          <a:prstGeom prst="rect">
            <a:avLst/>
          </a:prstGeom>
          <a:noFill/>
        </p:spPr>
        <p:txBody>
          <a:bodyPr wrap="square" rtlCol="0">
            <a:spAutoFit/>
          </a:bodyPr>
          <a:lstStyle/>
          <a:p>
            <a:r>
              <a:rPr lang="en-GB" sz="2800" b="1" dirty="0" smtClean="0"/>
              <a:t>Portability</a:t>
            </a:r>
            <a:endParaRPr lang="en-US" sz="2800" b="1" dirty="0"/>
          </a:p>
        </p:txBody>
      </p:sp>
      <p:sp>
        <p:nvSpPr>
          <p:cNvPr id="11" name="CuadroTexto 10"/>
          <p:cNvSpPr txBox="1"/>
          <p:nvPr/>
        </p:nvSpPr>
        <p:spPr>
          <a:xfrm>
            <a:off x="310390" y="2962704"/>
            <a:ext cx="4639113" cy="523220"/>
          </a:xfrm>
          <a:prstGeom prst="rect">
            <a:avLst/>
          </a:prstGeom>
          <a:noFill/>
        </p:spPr>
        <p:txBody>
          <a:bodyPr wrap="square" rtlCol="0">
            <a:spAutoFit/>
          </a:bodyPr>
          <a:lstStyle/>
          <a:p>
            <a:r>
              <a:rPr lang="en-GB" sz="2800" b="1" dirty="0" smtClean="0"/>
              <a:t>Productivity</a:t>
            </a:r>
            <a:endParaRPr lang="en-US" sz="2800" b="1" dirty="0"/>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6449" y="1933313"/>
            <a:ext cx="8615251" cy="3421660"/>
          </a:xfrm>
          <a:prstGeom prst="rect">
            <a:avLst/>
          </a:prstGeom>
        </p:spPr>
      </p:pic>
    </p:spTree>
    <p:extLst>
      <p:ext uri="{BB962C8B-B14F-4D97-AF65-F5344CB8AC3E}">
        <p14:creationId xmlns:p14="http://schemas.microsoft.com/office/powerpoint/2010/main" val="7855193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Why?</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10" name="CuadroTexto 9"/>
          <p:cNvSpPr txBox="1"/>
          <p:nvPr/>
        </p:nvSpPr>
        <p:spPr>
          <a:xfrm>
            <a:off x="310391" y="2348377"/>
            <a:ext cx="4639113" cy="523220"/>
          </a:xfrm>
          <a:prstGeom prst="rect">
            <a:avLst/>
          </a:prstGeom>
          <a:noFill/>
        </p:spPr>
        <p:txBody>
          <a:bodyPr wrap="square" rtlCol="0">
            <a:spAutoFit/>
          </a:bodyPr>
          <a:lstStyle/>
          <a:p>
            <a:r>
              <a:rPr lang="en-GB" sz="2800" b="1" dirty="0" smtClean="0"/>
              <a:t>Portability</a:t>
            </a:r>
            <a:endParaRPr lang="en-US" sz="2800" b="1" dirty="0"/>
          </a:p>
        </p:txBody>
      </p:sp>
      <p:sp>
        <p:nvSpPr>
          <p:cNvPr id="11" name="CuadroTexto 10"/>
          <p:cNvSpPr txBox="1"/>
          <p:nvPr/>
        </p:nvSpPr>
        <p:spPr>
          <a:xfrm>
            <a:off x="310390" y="2962704"/>
            <a:ext cx="4639113" cy="523220"/>
          </a:xfrm>
          <a:prstGeom prst="rect">
            <a:avLst/>
          </a:prstGeom>
          <a:noFill/>
        </p:spPr>
        <p:txBody>
          <a:bodyPr wrap="square" rtlCol="0">
            <a:spAutoFit/>
          </a:bodyPr>
          <a:lstStyle/>
          <a:p>
            <a:r>
              <a:rPr lang="en-GB" sz="2800" b="1" dirty="0" smtClean="0"/>
              <a:t>Productivity</a:t>
            </a:r>
            <a:endParaRPr lang="en-US" sz="2800" b="1" dirty="0"/>
          </a:p>
        </p:txBody>
      </p:sp>
      <p:sp>
        <p:nvSpPr>
          <p:cNvPr id="12" name="CuadroTexto 11"/>
          <p:cNvSpPr txBox="1"/>
          <p:nvPr/>
        </p:nvSpPr>
        <p:spPr>
          <a:xfrm>
            <a:off x="310390" y="3577031"/>
            <a:ext cx="4639113" cy="523220"/>
          </a:xfrm>
          <a:prstGeom prst="rect">
            <a:avLst/>
          </a:prstGeom>
          <a:noFill/>
        </p:spPr>
        <p:txBody>
          <a:bodyPr wrap="square" rtlCol="0">
            <a:spAutoFit/>
          </a:bodyPr>
          <a:lstStyle/>
          <a:p>
            <a:r>
              <a:rPr lang="en-GB" sz="2800" b="1" dirty="0" smtClean="0"/>
              <a:t>Extensive library</a:t>
            </a:r>
            <a:endParaRPr lang="en-US" sz="2800" b="1"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449" y="1933313"/>
            <a:ext cx="8615252" cy="3421660"/>
          </a:xfrm>
          <a:prstGeom prst="rect">
            <a:avLst/>
          </a:prstGeom>
        </p:spPr>
      </p:pic>
    </p:spTree>
    <p:extLst>
      <p:ext uri="{BB962C8B-B14F-4D97-AF65-F5344CB8AC3E}">
        <p14:creationId xmlns:p14="http://schemas.microsoft.com/office/powerpoint/2010/main" val="452869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Why?</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10" name="CuadroTexto 9"/>
          <p:cNvSpPr txBox="1"/>
          <p:nvPr/>
        </p:nvSpPr>
        <p:spPr>
          <a:xfrm>
            <a:off x="310391" y="2348377"/>
            <a:ext cx="4639113" cy="523220"/>
          </a:xfrm>
          <a:prstGeom prst="rect">
            <a:avLst/>
          </a:prstGeom>
          <a:noFill/>
        </p:spPr>
        <p:txBody>
          <a:bodyPr wrap="square" rtlCol="0">
            <a:spAutoFit/>
          </a:bodyPr>
          <a:lstStyle/>
          <a:p>
            <a:r>
              <a:rPr lang="en-GB" sz="2800" b="1" dirty="0" smtClean="0"/>
              <a:t>Portability</a:t>
            </a:r>
            <a:endParaRPr lang="en-US" sz="2800" b="1" dirty="0"/>
          </a:p>
        </p:txBody>
      </p:sp>
      <p:sp>
        <p:nvSpPr>
          <p:cNvPr id="11" name="CuadroTexto 10"/>
          <p:cNvSpPr txBox="1"/>
          <p:nvPr/>
        </p:nvSpPr>
        <p:spPr>
          <a:xfrm>
            <a:off x="310390" y="2962704"/>
            <a:ext cx="4639113" cy="523220"/>
          </a:xfrm>
          <a:prstGeom prst="rect">
            <a:avLst/>
          </a:prstGeom>
          <a:noFill/>
        </p:spPr>
        <p:txBody>
          <a:bodyPr wrap="square" rtlCol="0">
            <a:spAutoFit/>
          </a:bodyPr>
          <a:lstStyle/>
          <a:p>
            <a:r>
              <a:rPr lang="en-GB" sz="2800" b="1" dirty="0" smtClean="0"/>
              <a:t>Productivity</a:t>
            </a:r>
            <a:endParaRPr lang="en-US" sz="2800" b="1" dirty="0"/>
          </a:p>
        </p:txBody>
      </p:sp>
      <p:sp>
        <p:nvSpPr>
          <p:cNvPr id="12" name="CuadroTexto 11"/>
          <p:cNvSpPr txBox="1"/>
          <p:nvPr/>
        </p:nvSpPr>
        <p:spPr>
          <a:xfrm>
            <a:off x="310390" y="3577031"/>
            <a:ext cx="4639113" cy="523220"/>
          </a:xfrm>
          <a:prstGeom prst="rect">
            <a:avLst/>
          </a:prstGeom>
          <a:noFill/>
        </p:spPr>
        <p:txBody>
          <a:bodyPr wrap="square" rtlCol="0">
            <a:spAutoFit/>
          </a:bodyPr>
          <a:lstStyle/>
          <a:p>
            <a:r>
              <a:rPr lang="en-GB" sz="2800" b="1" dirty="0" smtClean="0"/>
              <a:t>Extensive library</a:t>
            </a:r>
            <a:endParaRPr lang="en-US" sz="2800" b="1" dirty="0"/>
          </a:p>
        </p:txBody>
      </p:sp>
      <p:sp>
        <p:nvSpPr>
          <p:cNvPr id="13" name="CuadroTexto 12"/>
          <p:cNvSpPr txBox="1"/>
          <p:nvPr/>
        </p:nvSpPr>
        <p:spPr>
          <a:xfrm>
            <a:off x="310389" y="4191358"/>
            <a:ext cx="4639113" cy="523220"/>
          </a:xfrm>
          <a:prstGeom prst="rect">
            <a:avLst/>
          </a:prstGeom>
          <a:noFill/>
        </p:spPr>
        <p:txBody>
          <a:bodyPr wrap="square" rtlCol="0">
            <a:spAutoFit/>
          </a:bodyPr>
          <a:lstStyle/>
          <a:p>
            <a:r>
              <a:rPr lang="en-GB" sz="2800" b="1" dirty="0" smtClean="0"/>
              <a:t>Versatility</a:t>
            </a:r>
            <a:endParaRPr lang="en-US" sz="2800" b="1"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449" y="1933314"/>
            <a:ext cx="8615251" cy="3421659"/>
          </a:xfrm>
          <a:prstGeom prst="rect">
            <a:avLst/>
          </a:prstGeom>
        </p:spPr>
      </p:pic>
    </p:spTree>
    <p:extLst>
      <p:ext uri="{BB962C8B-B14F-4D97-AF65-F5344CB8AC3E}">
        <p14:creationId xmlns:p14="http://schemas.microsoft.com/office/powerpoint/2010/main" val="1799467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224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What?</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Rectángulo redondeado 8"/>
          <p:cNvSpPr/>
          <p:nvPr/>
        </p:nvSpPr>
        <p:spPr>
          <a:xfrm>
            <a:off x="931179" y="1350626"/>
            <a:ext cx="9840286" cy="4983061"/>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ángulo 13"/>
          <p:cNvSpPr/>
          <p:nvPr/>
        </p:nvSpPr>
        <p:spPr>
          <a:xfrm>
            <a:off x="1199627" y="1764664"/>
            <a:ext cx="9303390" cy="4154984"/>
          </a:xfrm>
          <a:prstGeom prst="rect">
            <a:avLst/>
          </a:prstGeom>
        </p:spPr>
        <p:txBody>
          <a:bodyPr wrap="square">
            <a:spAutoFit/>
          </a:bodyPr>
          <a:lstStyle/>
          <a:p>
            <a:pPr algn="just"/>
            <a:r>
              <a:rPr lang="en-GB" sz="2400" dirty="0" smtClean="0"/>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endParaRPr lang="en-US" sz="2400" dirty="0"/>
          </a:p>
        </p:txBody>
      </p:sp>
    </p:spTree>
    <p:extLst>
      <p:ext uri="{BB962C8B-B14F-4D97-AF65-F5344CB8AC3E}">
        <p14:creationId xmlns:p14="http://schemas.microsoft.com/office/powerpoint/2010/main" val="1315295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What?</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Rectángulo redondeado 8"/>
          <p:cNvSpPr/>
          <p:nvPr/>
        </p:nvSpPr>
        <p:spPr>
          <a:xfrm>
            <a:off x="931179" y="981510"/>
            <a:ext cx="9840286" cy="4983061"/>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ángulo 13"/>
          <p:cNvSpPr/>
          <p:nvPr/>
        </p:nvSpPr>
        <p:spPr>
          <a:xfrm>
            <a:off x="1199627" y="1395548"/>
            <a:ext cx="9303390" cy="4154984"/>
          </a:xfrm>
          <a:prstGeom prst="rect">
            <a:avLst/>
          </a:prstGeom>
        </p:spPr>
        <p:txBody>
          <a:bodyPr wrap="square">
            <a:spAutoFit/>
          </a:bodyPr>
          <a:lstStyle/>
          <a:p>
            <a:pPr algn="just"/>
            <a:r>
              <a:rPr lang="en-GB" sz="2400" dirty="0" smtClean="0"/>
              <a:t>Python is an </a:t>
            </a:r>
            <a:r>
              <a:rPr lang="en-GB" sz="2400" b="1" dirty="0" smtClean="0">
                <a:solidFill>
                  <a:srgbClr val="FF0000"/>
                </a:solidFill>
              </a:rPr>
              <a:t>interpreted</a:t>
            </a:r>
            <a:r>
              <a:rPr lang="en-GB" sz="2400" dirty="0" smtClean="0"/>
              <a:t>, </a:t>
            </a:r>
            <a:r>
              <a:rPr lang="en-GB" sz="2400" b="1" dirty="0" smtClean="0">
                <a:solidFill>
                  <a:srgbClr val="FF0000"/>
                </a:solidFill>
              </a:rPr>
              <a:t>object-oriented</a:t>
            </a:r>
            <a:r>
              <a:rPr lang="en-GB" sz="2400" dirty="0" smtClean="0"/>
              <a:t>, </a:t>
            </a:r>
            <a:r>
              <a:rPr lang="en-GB" sz="2400" b="1" dirty="0" smtClean="0">
                <a:solidFill>
                  <a:srgbClr val="FF0000"/>
                </a:solidFill>
              </a:rPr>
              <a:t>high-level</a:t>
            </a:r>
            <a:r>
              <a:rPr lang="en-GB" sz="2400" dirty="0" smtClean="0"/>
              <a:t>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a:t>
            </a:r>
            <a:r>
              <a:rPr lang="en-GB" sz="2400" b="1" dirty="0" smtClean="0">
                <a:solidFill>
                  <a:srgbClr val="FF0000"/>
                </a:solidFill>
              </a:rPr>
              <a:t>modules and packages</a:t>
            </a:r>
            <a:r>
              <a:rPr lang="en-GB" sz="2400" dirty="0" smtClean="0"/>
              <a:t>, which encourages program modularity and code reuse. The Python interpreter and the </a:t>
            </a:r>
            <a:r>
              <a:rPr lang="en-GB" sz="2400" b="1" dirty="0" smtClean="0">
                <a:solidFill>
                  <a:srgbClr val="FF0000"/>
                </a:solidFill>
              </a:rPr>
              <a:t>extensive standard library </a:t>
            </a:r>
            <a:r>
              <a:rPr lang="en-GB" sz="2400" dirty="0" smtClean="0"/>
              <a:t>are available in source or binary form without charge for all major platforms, and can be freely distributed.</a:t>
            </a:r>
            <a:endParaRPr lang="en-US" sz="2400" dirty="0"/>
          </a:p>
        </p:txBody>
      </p:sp>
      <p:sp>
        <p:nvSpPr>
          <p:cNvPr id="5" name="CuadroTexto 4"/>
          <p:cNvSpPr txBox="1"/>
          <p:nvPr/>
        </p:nvSpPr>
        <p:spPr>
          <a:xfrm>
            <a:off x="100668" y="6187073"/>
            <a:ext cx="3724712" cy="338554"/>
          </a:xfrm>
          <a:prstGeom prst="rect">
            <a:avLst/>
          </a:prstGeom>
          <a:noFill/>
        </p:spPr>
        <p:txBody>
          <a:bodyPr wrap="square" rtlCol="0">
            <a:spAutoFit/>
          </a:bodyPr>
          <a:lstStyle/>
          <a:p>
            <a:r>
              <a:rPr lang="en-GB" sz="1600" u="sng" dirty="0" smtClean="0">
                <a:hlinkClick r:id="rId3"/>
              </a:rPr>
              <a:t>https://python.org/doc/essays/blurb/</a:t>
            </a:r>
            <a:endParaRPr lang="en-US" sz="1600" u="sng" dirty="0"/>
          </a:p>
        </p:txBody>
      </p:sp>
    </p:spTree>
    <p:extLst>
      <p:ext uri="{BB962C8B-B14F-4D97-AF65-F5344CB8AC3E}">
        <p14:creationId xmlns:p14="http://schemas.microsoft.com/office/powerpoint/2010/main" val="2441525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Compiled vs Interpreted</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Tree>
    <p:extLst>
      <p:ext uri="{BB962C8B-B14F-4D97-AF65-F5344CB8AC3E}">
        <p14:creationId xmlns:p14="http://schemas.microsoft.com/office/powerpoint/2010/main" val="2806683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Compiled vs Interpreted</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2" name="CuadroTexto 1"/>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Converts the user’s code (high-level) in commands that a machine can understand and it can be directly executed by the CPU (low-level) </a:t>
            </a:r>
            <a:endParaRPr lang="en-US" sz="2400" dirty="0"/>
          </a:p>
        </p:txBody>
      </p:sp>
      <p:sp>
        <p:nvSpPr>
          <p:cNvPr id="3" name="CuadroTexto 2"/>
          <p:cNvSpPr txBox="1"/>
          <p:nvPr/>
        </p:nvSpPr>
        <p:spPr>
          <a:xfrm>
            <a:off x="654340" y="1168023"/>
            <a:ext cx="1652632" cy="523220"/>
          </a:xfrm>
          <a:prstGeom prst="rect">
            <a:avLst/>
          </a:prstGeom>
          <a:noFill/>
        </p:spPr>
        <p:txBody>
          <a:bodyPr wrap="square" rtlCol="0">
            <a:spAutoFit/>
          </a:bodyPr>
          <a:lstStyle/>
          <a:p>
            <a:r>
              <a:rPr lang="en-GB" sz="2800" b="1" dirty="0" smtClean="0"/>
              <a:t>Compiled</a:t>
            </a:r>
            <a:endParaRPr lang="en-US" sz="2800" b="1" dirty="0"/>
          </a:p>
        </p:txBody>
      </p:sp>
    </p:spTree>
    <p:extLst>
      <p:ext uri="{BB962C8B-B14F-4D97-AF65-F5344CB8AC3E}">
        <p14:creationId xmlns:p14="http://schemas.microsoft.com/office/powerpoint/2010/main" val="2889422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Compiled vs Interpreted</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2" name="CuadroTexto 1"/>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Converts the user’s code (high-level) in commands that a machine can understand and it can be directly executed by the CPU (low-level) </a:t>
            </a:r>
            <a:endParaRPr lang="en-US" sz="2400" dirty="0"/>
          </a:p>
        </p:txBody>
      </p:sp>
      <p:sp>
        <p:nvSpPr>
          <p:cNvPr id="9" name="CuadroTexto 8"/>
          <p:cNvSpPr txBox="1"/>
          <p:nvPr/>
        </p:nvSpPr>
        <p:spPr>
          <a:xfrm>
            <a:off x="4580387" y="3106878"/>
            <a:ext cx="2550254" cy="461665"/>
          </a:xfrm>
          <a:prstGeom prst="rect">
            <a:avLst/>
          </a:prstGeom>
          <a:noFill/>
        </p:spPr>
        <p:txBody>
          <a:bodyPr wrap="square" rtlCol="0">
            <a:spAutoFit/>
          </a:bodyPr>
          <a:lstStyle/>
          <a:p>
            <a:r>
              <a:rPr lang="en-GB" sz="2400" dirty="0" smtClean="0"/>
              <a:t>C++, Java, Fortran</a:t>
            </a:r>
            <a:endParaRPr lang="en-US" sz="2400" dirty="0"/>
          </a:p>
        </p:txBody>
      </p:sp>
      <p:sp>
        <p:nvSpPr>
          <p:cNvPr id="3" name="CuadroTexto 2"/>
          <p:cNvSpPr txBox="1"/>
          <p:nvPr/>
        </p:nvSpPr>
        <p:spPr>
          <a:xfrm>
            <a:off x="654340" y="1168023"/>
            <a:ext cx="1652632" cy="523220"/>
          </a:xfrm>
          <a:prstGeom prst="rect">
            <a:avLst/>
          </a:prstGeom>
          <a:noFill/>
        </p:spPr>
        <p:txBody>
          <a:bodyPr wrap="square" rtlCol="0">
            <a:spAutoFit/>
          </a:bodyPr>
          <a:lstStyle/>
          <a:p>
            <a:r>
              <a:rPr lang="en-GB" sz="2800" b="1" dirty="0" smtClean="0"/>
              <a:t>Compiled</a:t>
            </a:r>
            <a:endParaRPr lang="en-US" sz="2800" b="1" dirty="0"/>
          </a:p>
        </p:txBody>
      </p:sp>
    </p:spTree>
    <p:extLst>
      <p:ext uri="{BB962C8B-B14F-4D97-AF65-F5344CB8AC3E}">
        <p14:creationId xmlns:p14="http://schemas.microsoft.com/office/powerpoint/2010/main" val="2845563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Compiled vs Interpreted</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2" name="CuadroTexto 1"/>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Converts the user’s code (high-level) in commands that a machine can understand and it can be directly executed by the CPU (low-level) </a:t>
            </a:r>
            <a:endParaRPr lang="en-US" sz="2400" dirty="0"/>
          </a:p>
        </p:txBody>
      </p:sp>
      <p:sp>
        <p:nvSpPr>
          <p:cNvPr id="9" name="CuadroTexto 8"/>
          <p:cNvSpPr txBox="1"/>
          <p:nvPr/>
        </p:nvSpPr>
        <p:spPr>
          <a:xfrm>
            <a:off x="4580387" y="3106878"/>
            <a:ext cx="2550254" cy="461665"/>
          </a:xfrm>
          <a:prstGeom prst="rect">
            <a:avLst/>
          </a:prstGeom>
          <a:noFill/>
        </p:spPr>
        <p:txBody>
          <a:bodyPr wrap="square" rtlCol="0">
            <a:spAutoFit/>
          </a:bodyPr>
          <a:lstStyle/>
          <a:p>
            <a:r>
              <a:rPr lang="en-GB" sz="2400" dirty="0" smtClean="0"/>
              <a:t>C++, Java, Fortran</a:t>
            </a:r>
            <a:endParaRPr lang="en-US" sz="2400" dirty="0"/>
          </a:p>
        </p:txBody>
      </p:sp>
      <p:sp>
        <p:nvSpPr>
          <p:cNvPr id="10" name="CuadroTexto 9"/>
          <p:cNvSpPr txBox="1"/>
          <p:nvPr/>
        </p:nvSpPr>
        <p:spPr>
          <a:xfrm>
            <a:off x="654340" y="4088749"/>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The interpreter reads the code line by line and converts each executed line into machine code.</a:t>
            </a:r>
            <a:endParaRPr lang="en-US" sz="2400" dirty="0"/>
          </a:p>
        </p:txBody>
      </p:sp>
      <p:sp>
        <p:nvSpPr>
          <p:cNvPr id="3" name="CuadroTexto 2"/>
          <p:cNvSpPr txBox="1"/>
          <p:nvPr/>
        </p:nvSpPr>
        <p:spPr>
          <a:xfrm>
            <a:off x="654340" y="1168023"/>
            <a:ext cx="1652632" cy="523220"/>
          </a:xfrm>
          <a:prstGeom prst="rect">
            <a:avLst/>
          </a:prstGeom>
          <a:noFill/>
        </p:spPr>
        <p:txBody>
          <a:bodyPr wrap="square" rtlCol="0">
            <a:spAutoFit/>
          </a:bodyPr>
          <a:lstStyle/>
          <a:p>
            <a:r>
              <a:rPr lang="en-GB" sz="2800" b="1" dirty="0" smtClean="0"/>
              <a:t>Compiled</a:t>
            </a:r>
            <a:endParaRPr lang="en-US" sz="2800" b="1" dirty="0"/>
          </a:p>
        </p:txBody>
      </p:sp>
      <p:sp>
        <p:nvSpPr>
          <p:cNvPr id="12" name="CuadroTexto 11"/>
          <p:cNvSpPr txBox="1"/>
          <p:nvPr/>
        </p:nvSpPr>
        <p:spPr>
          <a:xfrm>
            <a:off x="654340" y="3565529"/>
            <a:ext cx="1904302" cy="523220"/>
          </a:xfrm>
          <a:prstGeom prst="rect">
            <a:avLst/>
          </a:prstGeom>
          <a:noFill/>
        </p:spPr>
        <p:txBody>
          <a:bodyPr wrap="square" rtlCol="0">
            <a:spAutoFit/>
          </a:bodyPr>
          <a:lstStyle/>
          <a:p>
            <a:r>
              <a:rPr lang="en-GB" sz="2800" b="1" dirty="0" smtClean="0"/>
              <a:t>Interpreted</a:t>
            </a:r>
            <a:endParaRPr lang="en-US" sz="2800" b="1" dirty="0"/>
          </a:p>
        </p:txBody>
      </p:sp>
    </p:spTree>
    <p:extLst>
      <p:ext uri="{BB962C8B-B14F-4D97-AF65-F5344CB8AC3E}">
        <p14:creationId xmlns:p14="http://schemas.microsoft.com/office/powerpoint/2010/main" val="3943885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Outline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704673" y="2039404"/>
            <a:ext cx="6872646" cy="523220"/>
          </a:xfrm>
          <a:prstGeom prst="rect">
            <a:avLst/>
          </a:prstGeom>
          <a:noFill/>
        </p:spPr>
        <p:txBody>
          <a:bodyPr wrap="square" rtlCol="0">
            <a:spAutoFit/>
          </a:bodyPr>
          <a:lstStyle/>
          <a:p>
            <a:r>
              <a:rPr lang="en-GB" sz="2800" b="1" dirty="0" err="1" smtClean="0"/>
              <a:t>wwwPthon</a:t>
            </a:r>
            <a:r>
              <a:rPr lang="en-GB" sz="2800" b="1" dirty="0" smtClean="0"/>
              <a:t> (Why? What? Who?)</a:t>
            </a:r>
            <a:endParaRPr lang="en-US" sz="2800" b="1" dirty="0"/>
          </a:p>
        </p:txBody>
      </p:sp>
      <p:sp>
        <p:nvSpPr>
          <p:cNvPr id="6" name="CuadroTexto 5"/>
          <p:cNvSpPr txBox="1"/>
          <p:nvPr/>
        </p:nvSpPr>
        <p:spPr>
          <a:xfrm>
            <a:off x="704673" y="2653731"/>
            <a:ext cx="4639113" cy="523220"/>
          </a:xfrm>
          <a:prstGeom prst="rect">
            <a:avLst/>
          </a:prstGeom>
          <a:noFill/>
        </p:spPr>
        <p:txBody>
          <a:bodyPr wrap="square" rtlCol="0">
            <a:spAutoFit/>
          </a:bodyPr>
          <a:lstStyle/>
          <a:p>
            <a:r>
              <a:rPr lang="en-GB" sz="2800" b="1" dirty="0" smtClean="0"/>
              <a:t>Installation and usage</a:t>
            </a:r>
            <a:endParaRPr lang="en-US" sz="2800" b="1" dirty="0"/>
          </a:p>
        </p:txBody>
      </p:sp>
      <p:sp>
        <p:nvSpPr>
          <p:cNvPr id="9" name="CuadroTexto 8"/>
          <p:cNvSpPr txBox="1"/>
          <p:nvPr/>
        </p:nvSpPr>
        <p:spPr>
          <a:xfrm>
            <a:off x="704672" y="3268058"/>
            <a:ext cx="4639113" cy="523220"/>
          </a:xfrm>
          <a:prstGeom prst="rect">
            <a:avLst/>
          </a:prstGeom>
          <a:noFill/>
        </p:spPr>
        <p:txBody>
          <a:bodyPr wrap="square" rtlCol="0">
            <a:spAutoFit/>
          </a:bodyPr>
          <a:lstStyle/>
          <a:p>
            <a:r>
              <a:rPr lang="en-GB" sz="2800" b="1" dirty="0" smtClean="0"/>
              <a:t>Data Types and Structures</a:t>
            </a:r>
            <a:endParaRPr lang="en-US" sz="2800" b="1" dirty="0"/>
          </a:p>
        </p:txBody>
      </p:sp>
      <p:sp>
        <p:nvSpPr>
          <p:cNvPr id="10" name="CuadroTexto 9"/>
          <p:cNvSpPr txBox="1"/>
          <p:nvPr/>
        </p:nvSpPr>
        <p:spPr>
          <a:xfrm>
            <a:off x="704672" y="3882385"/>
            <a:ext cx="4639113" cy="523220"/>
          </a:xfrm>
          <a:prstGeom prst="rect">
            <a:avLst/>
          </a:prstGeom>
          <a:noFill/>
        </p:spPr>
        <p:txBody>
          <a:bodyPr wrap="square" rtlCol="0">
            <a:spAutoFit/>
          </a:bodyPr>
          <a:lstStyle/>
          <a:p>
            <a:r>
              <a:rPr lang="en-GB" sz="2800" b="1" dirty="0" smtClean="0"/>
              <a:t>Conditionals and Loops</a:t>
            </a:r>
            <a:endParaRPr lang="en-US" sz="2800" b="1" dirty="0"/>
          </a:p>
        </p:txBody>
      </p:sp>
      <p:sp>
        <p:nvSpPr>
          <p:cNvPr id="11" name="CuadroTexto 10"/>
          <p:cNvSpPr txBox="1"/>
          <p:nvPr/>
        </p:nvSpPr>
        <p:spPr>
          <a:xfrm>
            <a:off x="704672" y="4500330"/>
            <a:ext cx="4639113" cy="523220"/>
          </a:xfrm>
          <a:prstGeom prst="rect">
            <a:avLst/>
          </a:prstGeom>
          <a:noFill/>
        </p:spPr>
        <p:txBody>
          <a:bodyPr wrap="square" rtlCol="0">
            <a:spAutoFit/>
          </a:bodyPr>
          <a:lstStyle/>
          <a:p>
            <a:r>
              <a:rPr lang="en-GB" sz="2800" b="1" dirty="0" smtClean="0"/>
              <a:t>Code reuse</a:t>
            </a:r>
            <a:endParaRPr lang="en-US" sz="2800" b="1" dirty="0"/>
          </a:p>
        </p:txBody>
      </p:sp>
    </p:spTree>
    <p:extLst>
      <p:ext uri="{BB962C8B-B14F-4D97-AF65-F5344CB8AC3E}">
        <p14:creationId xmlns:p14="http://schemas.microsoft.com/office/powerpoint/2010/main" val="2052588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Compiled vs Interpreted</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2" name="CuadroTexto 1"/>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Converts the user’s code (high-level) in commands that a machine can understand and it can be directly executed by the CPU (low-level) </a:t>
            </a:r>
            <a:endParaRPr lang="en-US" sz="2400" dirty="0"/>
          </a:p>
        </p:txBody>
      </p:sp>
      <p:sp>
        <p:nvSpPr>
          <p:cNvPr id="9" name="CuadroTexto 8"/>
          <p:cNvSpPr txBox="1"/>
          <p:nvPr/>
        </p:nvSpPr>
        <p:spPr>
          <a:xfrm>
            <a:off x="4580387" y="3106878"/>
            <a:ext cx="2550254" cy="461665"/>
          </a:xfrm>
          <a:prstGeom prst="rect">
            <a:avLst/>
          </a:prstGeom>
          <a:noFill/>
        </p:spPr>
        <p:txBody>
          <a:bodyPr wrap="square" rtlCol="0">
            <a:spAutoFit/>
          </a:bodyPr>
          <a:lstStyle/>
          <a:p>
            <a:r>
              <a:rPr lang="en-GB" sz="2400" dirty="0" smtClean="0"/>
              <a:t>C++, Java, Fortran</a:t>
            </a:r>
            <a:endParaRPr lang="en-US" sz="2400" dirty="0"/>
          </a:p>
        </p:txBody>
      </p:sp>
      <p:sp>
        <p:nvSpPr>
          <p:cNvPr id="10" name="CuadroTexto 9"/>
          <p:cNvSpPr txBox="1"/>
          <p:nvPr/>
        </p:nvSpPr>
        <p:spPr>
          <a:xfrm>
            <a:off x="654340" y="4088749"/>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The interpreter reads the code line by line and converts each executed line into machine code.</a:t>
            </a:r>
            <a:endParaRPr lang="en-US" sz="2400" dirty="0"/>
          </a:p>
        </p:txBody>
      </p:sp>
      <p:sp>
        <p:nvSpPr>
          <p:cNvPr id="11" name="CuadroTexto 10"/>
          <p:cNvSpPr txBox="1"/>
          <p:nvPr/>
        </p:nvSpPr>
        <p:spPr>
          <a:xfrm>
            <a:off x="4232576" y="5451417"/>
            <a:ext cx="3245876" cy="461665"/>
          </a:xfrm>
          <a:prstGeom prst="rect">
            <a:avLst/>
          </a:prstGeom>
          <a:noFill/>
        </p:spPr>
        <p:txBody>
          <a:bodyPr wrap="square" rtlCol="0">
            <a:spAutoFit/>
          </a:bodyPr>
          <a:lstStyle/>
          <a:p>
            <a:r>
              <a:rPr lang="en-GB" sz="2400" dirty="0" smtClean="0"/>
              <a:t>Python, Ruby, JavaScript</a:t>
            </a:r>
            <a:endParaRPr lang="en-US" sz="2400" dirty="0"/>
          </a:p>
        </p:txBody>
      </p:sp>
      <p:sp>
        <p:nvSpPr>
          <p:cNvPr id="3" name="CuadroTexto 2"/>
          <p:cNvSpPr txBox="1"/>
          <p:nvPr/>
        </p:nvSpPr>
        <p:spPr>
          <a:xfrm>
            <a:off x="654340" y="1168023"/>
            <a:ext cx="1652632" cy="523220"/>
          </a:xfrm>
          <a:prstGeom prst="rect">
            <a:avLst/>
          </a:prstGeom>
          <a:noFill/>
        </p:spPr>
        <p:txBody>
          <a:bodyPr wrap="square" rtlCol="0">
            <a:spAutoFit/>
          </a:bodyPr>
          <a:lstStyle/>
          <a:p>
            <a:r>
              <a:rPr lang="en-GB" sz="2800" b="1" dirty="0" smtClean="0"/>
              <a:t>Compiled</a:t>
            </a:r>
            <a:endParaRPr lang="en-US" sz="2800" b="1" dirty="0"/>
          </a:p>
        </p:txBody>
      </p:sp>
      <p:sp>
        <p:nvSpPr>
          <p:cNvPr id="12" name="CuadroTexto 11"/>
          <p:cNvSpPr txBox="1"/>
          <p:nvPr/>
        </p:nvSpPr>
        <p:spPr>
          <a:xfrm>
            <a:off x="654340" y="3565529"/>
            <a:ext cx="1904302" cy="523220"/>
          </a:xfrm>
          <a:prstGeom prst="rect">
            <a:avLst/>
          </a:prstGeom>
          <a:noFill/>
        </p:spPr>
        <p:txBody>
          <a:bodyPr wrap="square" rtlCol="0">
            <a:spAutoFit/>
          </a:bodyPr>
          <a:lstStyle/>
          <a:p>
            <a:r>
              <a:rPr lang="en-GB" sz="2800" b="1" dirty="0" smtClean="0"/>
              <a:t>Interpreted</a:t>
            </a:r>
            <a:endParaRPr lang="en-US" sz="2800" b="1" dirty="0"/>
          </a:p>
        </p:txBody>
      </p:sp>
    </p:spTree>
    <p:extLst>
      <p:ext uri="{BB962C8B-B14F-4D97-AF65-F5344CB8AC3E}">
        <p14:creationId xmlns:p14="http://schemas.microsoft.com/office/powerpoint/2010/main" val="4277459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OOP</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Based on the notion of </a:t>
            </a:r>
            <a:r>
              <a:rPr lang="en-GB" sz="2400" b="1" i="1" dirty="0" smtClean="0"/>
              <a:t>“object”</a:t>
            </a:r>
            <a:r>
              <a:rPr lang="en-GB" sz="2400" dirty="0" smtClean="0"/>
              <a:t>, is a programming paradigm (classification) that binds properties and </a:t>
            </a:r>
            <a:r>
              <a:rPr lang="en-GB" sz="2400" dirty="0" err="1" smtClean="0"/>
              <a:t>behaviors</a:t>
            </a:r>
            <a:r>
              <a:rPr lang="en-GB" sz="2400" dirty="0" smtClean="0"/>
              <a:t> to certain objects.</a:t>
            </a:r>
          </a:p>
        </p:txBody>
      </p:sp>
      <p:sp>
        <p:nvSpPr>
          <p:cNvPr id="9" name="CuadroTexto 8"/>
          <p:cNvSpPr txBox="1"/>
          <p:nvPr/>
        </p:nvSpPr>
        <p:spPr>
          <a:xfrm>
            <a:off x="654339" y="1168023"/>
            <a:ext cx="4639113" cy="523220"/>
          </a:xfrm>
          <a:prstGeom prst="rect">
            <a:avLst/>
          </a:prstGeom>
          <a:noFill/>
        </p:spPr>
        <p:txBody>
          <a:bodyPr wrap="square" rtlCol="0">
            <a:spAutoFit/>
          </a:bodyPr>
          <a:lstStyle/>
          <a:p>
            <a:r>
              <a:rPr lang="en-GB" sz="2800" b="1" dirty="0" smtClean="0"/>
              <a:t>Object Oriented Programming</a:t>
            </a:r>
            <a:endParaRPr lang="en-US" sz="2800" b="1" dirty="0"/>
          </a:p>
        </p:txBody>
      </p:sp>
    </p:spTree>
    <p:extLst>
      <p:ext uri="{BB962C8B-B14F-4D97-AF65-F5344CB8AC3E}">
        <p14:creationId xmlns:p14="http://schemas.microsoft.com/office/powerpoint/2010/main" val="3385881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OOP</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Based on the notion of </a:t>
            </a:r>
            <a:r>
              <a:rPr lang="en-GB" sz="2400" b="1" i="1" dirty="0" smtClean="0"/>
              <a:t>“object”</a:t>
            </a:r>
            <a:r>
              <a:rPr lang="en-GB" sz="2400" dirty="0" smtClean="0"/>
              <a:t>, is a programming paradigm (classification) that binds properties and </a:t>
            </a:r>
            <a:r>
              <a:rPr lang="en-GB" sz="2400" dirty="0" err="1" smtClean="0"/>
              <a:t>behaviors</a:t>
            </a:r>
            <a:r>
              <a:rPr lang="en-GB" sz="2400" dirty="0" smtClean="0"/>
              <a:t> to certain objects.</a:t>
            </a:r>
          </a:p>
        </p:txBody>
      </p:sp>
      <p:sp>
        <p:nvSpPr>
          <p:cNvPr id="9" name="CuadroTexto 8"/>
          <p:cNvSpPr txBox="1"/>
          <p:nvPr/>
        </p:nvSpPr>
        <p:spPr>
          <a:xfrm>
            <a:off x="654339" y="1168023"/>
            <a:ext cx="4639113" cy="523220"/>
          </a:xfrm>
          <a:prstGeom prst="rect">
            <a:avLst/>
          </a:prstGeom>
          <a:noFill/>
        </p:spPr>
        <p:txBody>
          <a:bodyPr wrap="square" rtlCol="0">
            <a:spAutoFit/>
          </a:bodyPr>
          <a:lstStyle/>
          <a:p>
            <a:r>
              <a:rPr lang="en-GB" sz="2800" b="1" dirty="0" smtClean="0"/>
              <a:t>Object Oriented Programming</a:t>
            </a:r>
            <a:endParaRPr lang="en-US" sz="2800" b="1" dirty="0"/>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5986" t="12033" r="49719" b="20607"/>
          <a:stretch/>
        </p:blipFill>
        <p:spPr>
          <a:xfrm>
            <a:off x="2093051" y="2737112"/>
            <a:ext cx="3804410" cy="3226766"/>
          </a:xfrm>
          <a:prstGeom prst="rect">
            <a:avLst/>
          </a:prstGeom>
        </p:spPr>
      </p:pic>
      <p:sp>
        <p:nvSpPr>
          <p:cNvPr id="3" name="Rectángulo 2"/>
          <p:cNvSpPr/>
          <p:nvPr/>
        </p:nvSpPr>
        <p:spPr>
          <a:xfrm>
            <a:off x="100668" y="5798185"/>
            <a:ext cx="4702313" cy="338554"/>
          </a:xfrm>
          <a:prstGeom prst="rect">
            <a:avLst/>
          </a:prstGeom>
        </p:spPr>
        <p:txBody>
          <a:bodyPr wrap="none">
            <a:spAutoFit/>
          </a:bodyPr>
          <a:lstStyle/>
          <a:p>
            <a:r>
              <a:rPr lang="en-US" sz="1600" u="sng" dirty="0" smtClean="0">
                <a:hlinkClick r:id="rId4"/>
              </a:rPr>
              <a:t>https://en.wikipedia.org/wiki/Programming_paradigm</a:t>
            </a:r>
            <a:endParaRPr lang="en-US" sz="1600" u="sng" dirty="0"/>
          </a:p>
        </p:txBody>
      </p:sp>
      <p:sp>
        <p:nvSpPr>
          <p:cNvPr id="5" name="Rectángulo 4"/>
          <p:cNvSpPr/>
          <p:nvPr/>
        </p:nvSpPr>
        <p:spPr>
          <a:xfrm>
            <a:off x="100668" y="6049356"/>
            <a:ext cx="5551328" cy="338554"/>
          </a:xfrm>
          <a:prstGeom prst="rect">
            <a:avLst/>
          </a:prstGeom>
        </p:spPr>
        <p:txBody>
          <a:bodyPr wrap="none">
            <a:spAutoFit/>
          </a:bodyPr>
          <a:lstStyle/>
          <a:p>
            <a:r>
              <a:rPr lang="en-GB" sz="1600" u="sng" dirty="0" smtClean="0">
                <a:hlinkClick r:id="rId5"/>
              </a:rPr>
              <a:t>https://realpython.com/python3-object-oriented-programming/</a:t>
            </a:r>
            <a:endParaRPr lang="en-US" sz="1600" u="sng" dirty="0"/>
          </a:p>
        </p:txBody>
      </p:sp>
    </p:spTree>
    <p:extLst>
      <p:ext uri="{BB962C8B-B14F-4D97-AF65-F5344CB8AC3E}">
        <p14:creationId xmlns:p14="http://schemas.microsoft.com/office/powerpoint/2010/main" val="2576887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OOP</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Based on the notion of </a:t>
            </a:r>
            <a:r>
              <a:rPr lang="en-GB" sz="2400" b="1" i="1" dirty="0" smtClean="0"/>
              <a:t>“object”</a:t>
            </a:r>
            <a:r>
              <a:rPr lang="en-GB" sz="2400" dirty="0" smtClean="0"/>
              <a:t>, is a programming paradigm (classification) that binds properties and </a:t>
            </a:r>
            <a:r>
              <a:rPr lang="en-GB" sz="2400" dirty="0" err="1" smtClean="0"/>
              <a:t>behaviors</a:t>
            </a:r>
            <a:r>
              <a:rPr lang="en-GB" sz="2400" dirty="0" smtClean="0"/>
              <a:t> to certain objects.</a:t>
            </a:r>
          </a:p>
        </p:txBody>
      </p:sp>
      <p:sp>
        <p:nvSpPr>
          <p:cNvPr id="9" name="CuadroTexto 8"/>
          <p:cNvSpPr txBox="1"/>
          <p:nvPr/>
        </p:nvSpPr>
        <p:spPr>
          <a:xfrm>
            <a:off x="654339" y="1168023"/>
            <a:ext cx="4639113" cy="523220"/>
          </a:xfrm>
          <a:prstGeom prst="rect">
            <a:avLst/>
          </a:prstGeom>
          <a:noFill/>
        </p:spPr>
        <p:txBody>
          <a:bodyPr wrap="square" rtlCol="0">
            <a:spAutoFit/>
          </a:bodyPr>
          <a:lstStyle/>
          <a:p>
            <a:r>
              <a:rPr lang="en-GB" sz="2800" b="1" dirty="0" smtClean="0"/>
              <a:t>Object Oriented Programming</a:t>
            </a:r>
            <a:endParaRPr lang="en-US" sz="2800" b="1" dirty="0"/>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5986" t="12033" r="6353" b="20607"/>
          <a:stretch/>
        </p:blipFill>
        <p:spPr>
          <a:xfrm>
            <a:off x="2093051" y="2737112"/>
            <a:ext cx="7529122" cy="3226766"/>
          </a:xfrm>
          <a:prstGeom prst="rect">
            <a:avLst/>
          </a:prstGeom>
        </p:spPr>
      </p:pic>
      <p:sp>
        <p:nvSpPr>
          <p:cNvPr id="10" name="Rectángulo 9"/>
          <p:cNvSpPr/>
          <p:nvPr/>
        </p:nvSpPr>
        <p:spPr>
          <a:xfrm>
            <a:off x="100668" y="5798185"/>
            <a:ext cx="4702313" cy="338554"/>
          </a:xfrm>
          <a:prstGeom prst="rect">
            <a:avLst/>
          </a:prstGeom>
        </p:spPr>
        <p:txBody>
          <a:bodyPr wrap="none">
            <a:spAutoFit/>
          </a:bodyPr>
          <a:lstStyle/>
          <a:p>
            <a:r>
              <a:rPr lang="en-US" sz="1600" u="sng" dirty="0" smtClean="0">
                <a:hlinkClick r:id="rId4"/>
              </a:rPr>
              <a:t>https://en.wikipedia.org/wiki/Programming_paradigm</a:t>
            </a:r>
            <a:endParaRPr lang="en-US" sz="1600" u="sng" dirty="0"/>
          </a:p>
        </p:txBody>
      </p:sp>
      <p:sp>
        <p:nvSpPr>
          <p:cNvPr id="11" name="Rectángulo 10"/>
          <p:cNvSpPr/>
          <p:nvPr/>
        </p:nvSpPr>
        <p:spPr>
          <a:xfrm>
            <a:off x="100668" y="6049356"/>
            <a:ext cx="5551328" cy="338554"/>
          </a:xfrm>
          <a:prstGeom prst="rect">
            <a:avLst/>
          </a:prstGeom>
        </p:spPr>
        <p:txBody>
          <a:bodyPr wrap="none">
            <a:spAutoFit/>
          </a:bodyPr>
          <a:lstStyle/>
          <a:p>
            <a:r>
              <a:rPr lang="en-GB" sz="1600" u="sng" dirty="0" smtClean="0">
                <a:hlinkClick r:id="rId5"/>
              </a:rPr>
              <a:t>https://realpython.com/python3-object-oriented-programming/</a:t>
            </a:r>
            <a:endParaRPr lang="en-US" sz="1600" u="sng" dirty="0"/>
          </a:p>
        </p:txBody>
      </p:sp>
    </p:spTree>
    <p:extLst>
      <p:ext uri="{BB962C8B-B14F-4D97-AF65-F5344CB8AC3E}">
        <p14:creationId xmlns:p14="http://schemas.microsoft.com/office/powerpoint/2010/main" val="614722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8" y="1176338"/>
            <a:ext cx="10809045" cy="4014788"/>
          </a:xfrm>
          <a:prstGeom prst="rect">
            <a:avLst/>
          </a:prstGeom>
        </p:spPr>
      </p:pic>
    </p:spTree>
    <p:extLst>
      <p:ext uri="{BB962C8B-B14F-4D97-AF65-F5344CB8AC3E}">
        <p14:creationId xmlns:p14="http://schemas.microsoft.com/office/powerpoint/2010/main" val="1347317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7" y="1001771"/>
            <a:ext cx="10430651" cy="3713104"/>
          </a:xfrm>
          <a:prstGeom prst="rect">
            <a:avLst/>
          </a:prstGeom>
        </p:spPr>
      </p:pic>
    </p:spTree>
    <p:extLst>
      <p:ext uri="{BB962C8B-B14F-4D97-AF65-F5344CB8AC3E}">
        <p14:creationId xmlns:p14="http://schemas.microsoft.com/office/powerpoint/2010/main" val="2406142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7" y="1001771"/>
            <a:ext cx="10430651" cy="3713104"/>
          </a:xfrm>
          <a:prstGeom prst="rect">
            <a:avLst/>
          </a:prstGeom>
        </p:spPr>
      </p:pic>
      <p:sp>
        <p:nvSpPr>
          <p:cNvPr id="3" name="Rectángulo 2"/>
          <p:cNvSpPr/>
          <p:nvPr/>
        </p:nvSpPr>
        <p:spPr>
          <a:xfrm>
            <a:off x="226545" y="2539232"/>
            <a:ext cx="10276472" cy="2515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2129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7" y="1001771"/>
            <a:ext cx="10430651" cy="3713104"/>
          </a:xfrm>
          <a:prstGeom prst="rect">
            <a:avLst/>
          </a:prstGeom>
        </p:spPr>
      </p:pic>
      <p:sp>
        <p:nvSpPr>
          <p:cNvPr id="3" name="Rectángulo 2"/>
          <p:cNvSpPr/>
          <p:nvPr/>
        </p:nvSpPr>
        <p:spPr>
          <a:xfrm>
            <a:off x="226545" y="2844032"/>
            <a:ext cx="10276472" cy="187084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844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7" y="1001771"/>
            <a:ext cx="10430651" cy="3713104"/>
          </a:xfrm>
          <a:prstGeom prst="rect">
            <a:avLst/>
          </a:prstGeom>
        </p:spPr>
      </p:pic>
      <p:sp>
        <p:nvSpPr>
          <p:cNvPr id="3" name="Rectángulo 2"/>
          <p:cNvSpPr/>
          <p:nvPr/>
        </p:nvSpPr>
        <p:spPr>
          <a:xfrm>
            <a:off x="254846" y="1948682"/>
            <a:ext cx="10276472" cy="54686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4002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8" y="1001771"/>
            <a:ext cx="6363570" cy="2265304"/>
          </a:xfrm>
          <a:prstGeom prst="rect">
            <a:avLst/>
          </a:prstGeom>
        </p:spPr>
      </p:pic>
      <p:sp>
        <p:nvSpPr>
          <p:cNvPr id="3" name="Rectángulo 2"/>
          <p:cNvSpPr/>
          <p:nvPr/>
        </p:nvSpPr>
        <p:spPr>
          <a:xfrm>
            <a:off x="170517" y="1567682"/>
            <a:ext cx="6220757" cy="3336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3403" t="12101" r="2976" b="8724"/>
          <a:stretch/>
        </p:blipFill>
        <p:spPr>
          <a:xfrm>
            <a:off x="170517" y="3653819"/>
            <a:ext cx="6041899" cy="231578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274" y="3653819"/>
            <a:ext cx="5741620" cy="2315787"/>
          </a:xfrm>
          <a:prstGeom prst="rect">
            <a:avLst/>
          </a:prstGeom>
        </p:spPr>
      </p:pic>
      <p:sp>
        <p:nvSpPr>
          <p:cNvPr id="10" name="CuadroTexto 9"/>
          <p:cNvSpPr txBox="1"/>
          <p:nvPr/>
        </p:nvSpPr>
        <p:spPr>
          <a:xfrm>
            <a:off x="6564509" y="1567682"/>
            <a:ext cx="5395149" cy="461665"/>
          </a:xfrm>
          <a:prstGeom prst="rect">
            <a:avLst/>
          </a:prstGeom>
          <a:noFill/>
        </p:spPr>
        <p:txBody>
          <a:bodyPr wrap="square" rtlCol="0">
            <a:spAutoFit/>
          </a:bodyPr>
          <a:lstStyle/>
          <a:p>
            <a:r>
              <a:rPr lang="en-GB" sz="2400" dirty="0" smtClean="0">
                <a:latin typeface="Consolas" panose="020B0609020204030204" pitchFamily="49" charset="0"/>
              </a:rPr>
              <a:t>$ </a:t>
            </a:r>
            <a:r>
              <a:rPr lang="en-GB" sz="2400" dirty="0" err="1" smtClean="0">
                <a:latin typeface="Consolas" panose="020B0609020204030204" pitchFamily="49" charset="0"/>
              </a:rPr>
              <a:t>sudo</a:t>
            </a:r>
            <a:r>
              <a:rPr lang="en-GB" sz="2400" dirty="0" smtClean="0">
                <a:latin typeface="Consolas" panose="020B0609020204030204" pitchFamily="49" charset="0"/>
              </a:rPr>
              <a:t> apt-get install python3</a:t>
            </a:r>
            <a:endParaRPr lang="en-US" sz="2400" dirty="0">
              <a:latin typeface="Consolas" panose="020B0609020204030204" pitchFamily="49" charset="0"/>
            </a:endParaRPr>
          </a:p>
        </p:txBody>
      </p:sp>
      <p:sp>
        <p:nvSpPr>
          <p:cNvPr id="11" name="CuadroTexto 10"/>
          <p:cNvSpPr txBox="1"/>
          <p:nvPr/>
        </p:nvSpPr>
        <p:spPr>
          <a:xfrm>
            <a:off x="6564508" y="2011081"/>
            <a:ext cx="5395149" cy="461665"/>
          </a:xfrm>
          <a:prstGeom prst="rect">
            <a:avLst/>
          </a:prstGeom>
          <a:noFill/>
        </p:spPr>
        <p:txBody>
          <a:bodyPr wrap="square" rtlCol="0">
            <a:spAutoFit/>
          </a:bodyPr>
          <a:lstStyle/>
          <a:p>
            <a:r>
              <a:rPr lang="en-GB" sz="2400" dirty="0" smtClean="0">
                <a:latin typeface="Consolas" panose="020B0609020204030204" pitchFamily="49" charset="0"/>
              </a:rPr>
              <a:t>$ </a:t>
            </a:r>
            <a:r>
              <a:rPr lang="en-GB" sz="2400" dirty="0" err="1" smtClean="0">
                <a:latin typeface="Consolas" panose="020B0609020204030204" pitchFamily="49" charset="0"/>
              </a:rPr>
              <a:t>sudo</a:t>
            </a:r>
            <a:r>
              <a:rPr lang="en-GB" sz="2400" dirty="0" smtClean="0">
                <a:latin typeface="Consolas" panose="020B0609020204030204" pitchFamily="49" charset="0"/>
              </a:rPr>
              <a:t> yum install python3</a:t>
            </a:r>
            <a:endParaRPr lang="en-US" sz="2400" dirty="0">
              <a:latin typeface="Consolas" panose="020B0609020204030204" pitchFamily="49" charset="0"/>
            </a:endParaRPr>
          </a:p>
        </p:txBody>
      </p:sp>
    </p:spTree>
    <p:extLst>
      <p:ext uri="{BB962C8B-B14F-4D97-AF65-F5344CB8AC3E}">
        <p14:creationId xmlns:p14="http://schemas.microsoft.com/office/powerpoint/2010/main" val="110536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Outline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704673" y="2039404"/>
            <a:ext cx="6872646" cy="523220"/>
          </a:xfrm>
          <a:prstGeom prst="rect">
            <a:avLst/>
          </a:prstGeom>
          <a:noFill/>
        </p:spPr>
        <p:txBody>
          <a:bodyPr wrap="square" rtlCol="0">
            <a:spAutoFit/>
          </a:bodyPr>
          <a:lstStyle/>
          <a:p>
            <a:r>
              <a:rPr lang="en-GB" sz="2800" b="1" dirty="0" err="1" smtClean="0"/>
              <a:t>wwwPthon</a:t>
            </a:r>
            <a:r>
              <a:rPr lang="en-GB" sz="2800" b="1" dirty="0" smtClean="0"/>
              <a:t> (Why? What? Who?)</a:t>
            </a:r>
            <a:endParaRPr lang="en-US" sz="2800" b="1" dirty="0"/>
          </a:p>
        </p:txBody>
      </p:sp>
      <p:sp>
        <p:nvSpPr>
          <p:cNvPr id="6" name="CuadroTexto 5"/>
          <p:cNvSpPr txBox="1"/>
          <p:nvPr/>
        </p:nvSpPr>
        <p:spPr>
          <a:xfrm>
            <a:off x="704673" y="2653731"/>
            <a:ext cx="4639113" cy="523220"/>
          </a:xfrm>
          <a:prstGeom prst="rect">
            <a:avLst/>
          </a:prstGeom>
          <a:noFill/>
        </p:spPr>
        <p:txBody>
          <a:bodyPr wrap="square" rtlCol="0">
            <a:spAutoFit/>
          </a:bodyPr>
          <a:lstStyle/>
          <a:p>
            <a:r>
              <a:rPr lang="en-GB" sz="2800" b="1" dirty="0" smtClean="0"/>
              <a:t>Installation and usage</a:t>
            </a:r>
            <a:endParaRPr lang="en-US" sz="2800" b="1" dirty="0"/>
          </a:p>
        </p:txBody>
      </p:sp>
      <p:sp>
        <p:nvSpPr>
          <p:cNvPr id="9" name="CuadroTexto 8"/>
          <p:cNvSpPr txBox="1"/>
          <p:nvPr/>
        </p:nvSpPr>
        <p:spPr>
          <a:xfrm>
            <a:off x="704672" y="3268058"/>
            <a:ext cx="4639113" cy="523220"/>
          </a:xfrm>
          <a:prstGeom prst="rect">
            <a:avLst/>
          </a:prstGeom>
          <a:noFill/>
        </p:spPr>
        <p:txBody>
          <a:bodyPr wrap="square" rtlCol="0">
            <a:spAutoFit/>
          </a:bodyPr>
          <a:lstStyle/>
          <a:p>
            <a:r>
              <a:rPr lang="en-GB" sz="2800" b="1" dirty="0" smtClean="0"/>
              <a:t>Data Types and Structures</a:t>
            </a:r>
            <a:endParaRPr lang="en-US" sz="2800" b="1" dirty="0"/>
          </a:p>
        </p:txBody>
      </p:sp>
      <p:sp>
        <p:nvSpPr>
          <p:cNvPr id="10" name="CuadroTexto 9"/>
          <p:cNvSpPr txBox="1"/>
          <p:nvPr/>
        </p:nvSpPr>
        <p:spPr>
          <a:xfrm>
            <a:off x="704672" y="3882385"/>
            <a:ext cx="4639113" cy="523220"/>
          </a:xfrm>
          <a:prstGeom prst="rect">
            <a:avLst/>
          </a:prstGeom>
          <a:noFill/>
        </p:spPr>
        <p:txBody>
          <a:bodyPr wrap="square" rtlCol="0">
            <a:spAutoFit/>
          </a:bodyPr>
          <a:lstStyle/>
          <a:p>
            <a:r>
              <a:rPr lang="en-GB" sz="2800" b="1" dirty="0" smtClean="0"/>
              <a:t>Conditionals and Loops</a:t>
            </a:r>
            <a:endParaRPr lang="en-US" sz="2800" b="1" dirty="0"/>
          </a:p>
        </p:txBody>
      </p:sp>
      <p:sp>
        <p:nvSpPr>
          <p:cNvPr id="11" name="CuadroTexto 10"/>
          <p:cNvSpPr txBox="1"/>
          <p:nvPr/>
        </p:nvSpPr>
        <p:spPr>
          <a:xfrm>
            <a:off x="704672" y="4500330"/>
            <a:ext cx="4639113" cy="523220"/>
          </a:xfrm>
          <a:prstGeom prst="rect">
            <a:avLst/>
          </a:prstGeom>
          <a:noFill/>
        </p:spPr>
        <p:txBody>
          <a:bodyPr wrap="square" rtlCol="0">
            <a:spAutoFit/>
          </a:bodyPr>
          <a:lstStyle/>
          <a:p>
            <a:r>
              <a:rPr lang="en-GB" sz="2800" b="1" dirty="0" smtClean="0"/>
              <a:t>Code reuse</a:t>
            </a:r>
            <a:endParaRPr lang="en-US" sz="2800" b="1"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6456" y="1045657"/>
            <a:ext cx="4136561" cy="4971641"/>
          </a:xfrm>
          <a:prstGeom prst="rect">
            <a:avLst/>
          </a:prstGeom>
        </p:spPr>
      </p:pic>
    </p:spTree>
    <p:extLst>
      <p:ext uri="{BB962C8B-B14F-4D97-AF65-F5344CB8AC3E}">
        <p14:creationId xmlns:p14="http://schemas.microsoft.com/office/powerpoint/2010/main" val="251230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Install Python</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500" y="3009328"/>
            <a:ext cx="1219200" cy="352958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8" y="1001771"/>
            <a:ext cx="6363570" cy="2265304"/>
          </a:xfrm>
          <a:prstGeom prst="rect">
            <a:avLst/>
          </a:prstGeom>
        </p:spPr>
      </p:pic>
      <p:sp>
        <p:nvSpPr>
          <p:cNvPr id="3" name="Rectángulo 2"/>
          <p:cNvSpPr/>
          <p:nvPr/>
        </p:nvSpPr>
        <p:spPr>
          <a:xfrm>
            <a:off x="170517" y="1567682"/>
            <a:ext cx="6220757" cy="3336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3403" t="12101" r="2976" b="8724"/>
          <a:stretch/>
        </p:blipFill>
        <p:spPr>
          <a:xfrm>
            <a:off x="170517" y="3653819"/>
            <a:ext cx="6041899" cy="231578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274" y="3653819"/>
            <a:ext cx="5741620" cy="2315787"/>
          </a:xfrm>
          <a:prstGeom prst="rect">
            <a:avLst/>
          </a:prstGeom>
        </p:spPr>
      </p:pic>
      <p:sp>
        <p:nvSpPr>
          <p:cNvPr id="10" name="CuadroTexto 9"/>
          <p:cNvSpPr txBox="1"/>
          <p:nvPr/>
        </p:nvSpPr>
        <p:spPr>
          <a:xfrm>
            <a:off x="6564509" y="1567682"/>
            <a:ext cx="5395149" cy="461665"/>
          </a:xfrm>
          <a:prstGeom prst="rect">
            <a:avLst/>
          </a:prstGeom>
          <a:noFill/>
        </p:spPr>
        <p:txBody>
          <a:bodyPr wrap="square" rtlCol="0">
            <a:spAutoFit/>
          </a:bodyPr>
          <a:lstStyle/>
          <a:p>
            <a:r>
              <a:rPr lang="en-GB" sz="2400" dirty="0" smtClean="0">
                <a:latin typeface="Consolas" panose="020B0609020204030204" pitchFamily="49" charset="0"/>
              </a:rPr>
              <a:t>$ </a:t>
            </a:r>
            <a:r>
              <a:rPr lang="en-GB" sz="2400" dirty="0" err="1" smtClean="0">
                <a:latin typeface="Consolas" panose="020B0609020204030204" pitchFamily="49" charset="0"/>
              </a:rPr>
              <a:t>sudo</a:t>
            </a:r>
            <a:r>
              <a:rPr lang="en-GB" sz="2400" dirty="0" smtClean="0">
                <a:latin typeface="Consolas" panose="020B0609020204030204" pitchFamily="49" charset="0"/>
              </a:rPr>
              <a:t> apt-get install python3</a:t>
            </a:r>
            <a:endParaRPr lang="en-US" sz="2400" dirty="0">
              <a:latin typeface="Consolas" panose="020B0609020204030204" pitchFamily="49" charset="0"/>
            </a:endParaRPr>
          </a:p>
        </p:txBody>
      </p:sp>
      <p:sp>
        <p:nvSpPr>
          <p:cNvPr id="11" name="CuadroTexto 10"/>
          <p:cNvSpPr txBox="1"/>
          <p:nvPr/>
        </p:nvSpPr>
        <p:spPr>
          <a:xfrm>
            <a:off x="6564508" y="2011081"/>
            <a:ext cx="5395149" cy="461665"/>
          </a:xfrm>
          <a:prstGeom prst="rect">
            <a:avLst/>
          </a:prstGeom>
          <a:noFill/>
        </p:spPr>
        <p:txBody>
          <a:bodyPr wrap="square" rtlCol="0">
            <a:spAutoFit/>
          </a:bodyPr>
          <a:lstStyle/>
          <a:p>
            <a:r>
              <a:rPr lang="en-GB" sz="2400" dirty="0" smtClean="0">
                <a:latin typeface="Consolas" panose="020B0609020204030204" pitchFamily="49" charset="0"/>
              </a:rPr>
              <a:t>$ </a:t>
            </a:r>
            <a:r>
              <a:rPr lang="en-GB" sz="2400" dirty="0" err="1" smtClean="0">
                <a:latin typeface="Consolas" panose="020B0609020204030204" pitchFamily="49" charset="0"/>
              </a:rPr>
              <a:t>sudo</a:t>
            </a:r>
            <a:r>
              <a:rPr lang="en-GB" sz="2400" dirty="0" smtClean="0">
                <a:latin typeface="Consolas" panose="020B0609020204030204" pitchFamily="49" charset="0"/>
              </a:rPr>
              <a:t> yum install python3</a:t>
            </a:r>
            <a:endParaRPr lang="en-US" sz="2400" dirty="0">
              <a:latin typeface="Consolas" panose="020B0609020204030204" pitchFamily="49" charset="0"/>
            </a:endParaRPr>
          </a:p>
        </p:txBody>
      </p:sp>
      <p:sp>
        <p:nvSpPr>
          <p:cNvPr id="12" name="Rectángulo 11"/>
          <p:cNvSpPr/>
          <p:nvPr/>
        </p:nvSpPr>
        <p:spPr>
          <a:xfrm>
            <a:off x="170517" y="3666168"/>
            <a:ext cx="6041900" cy="230343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522684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Write and Execute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100668" y="1437529"/>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panose="05000000000000000000" pitchFamily="2" charset="2"/>
              <a:buChar char="Ø"/>
            </a:pPr>
            <a:r>
              <a:rPr lang="en-GB" sz="2400" dirty="0" smtClean="0"/>
              <a:t>From the terminal (console):  </a:t>
            </a:r>
            <a:r>
              <a:rPr lang="en-GB" sz="2400" dirty="0" smtClean="0">
                <a:latin typeface="Consolas" panose="020B0609020204030204" pitchFamily="49" charset="0"/>
              </a:rPr>
              <a:t>$ python3 file.py</a:t>
            </a:r>
          </a:p>
        </p:txBody>
      </p:sp>
    </p:spTree>
    <p:extLst>
      <p:ext uri="{BB962C8B-B14F-4D97-AF65-F5344CB8AC3E}">
        <p14:creationId xmlns:p14="http://schemas.microsoft.com/office/powerpoint/2010/main" val="2759364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Write and Execute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100668" y="1437529"/>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panose="05000000000000000000" pitchFamily="2" charset="2"/>
              <a:buChar char="Ø"/>
            </a:pPr>
            <a:r>
              <a:rPr lang="en-GB" sz="2400" dirty="0" smtClean="0"/>
              <a:t>From the terminal (console):  </a:t>
            </a:r>
            <a:r>
              <a:rPr lang="en-GB" sz="2400" dirty="0" smtClean="0">
                <a:latin typeface="Consolas" panose="020B0609020204030204" pitchFamily="49" charset="0"/>
              </a:rPr>
              <a:t>$ python3 file.py</a:t>
            </a:r>
          </a:p>
          <a:p>
            <a:pPr marL="342900" indent="-342900">
              <a:buFont typeface="Wingdings" panose="05000000000000000000" pitchFamily="2" charset="2"/>
              <a:buChar char="Ø"/>
            </a:pPr>
            <a:r>
              <a:rPr lang="en-GB" sz="2400" dirty="0" smtClean="0"/>
              <a:t>From the Python interactive shell:  </a:t>
            </a:r>
            <a:r>
              <a:rPr lang="en-GB" sz="2400" dirty="0" smtClean="0">
                <a:latin typeface="Consolas" panose="020B0609020204030204" pitchFamily="49" charset="0"/>
              </a:rPr>
              <a:t>$python3</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62" y="4305300"/>
            <a:ext cx="9744075" cy="1581150"/>
          </a:xfrm>
          <a:prstGeom prst="rect">
            <a:avLst/>
          </a:prstGeom>
        </p:spPr>
      </p:pic>
    </p:spTree>
    <p:extLst>
      <p:ext uri="{BB962C8B-B14F-4D97-AF65-F5344CB8AC3E}">
        <p14:creationId xmlns:p14="http://schemas.microsoft.com/office/powerpoint/2010/main" val="567461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Write and Execute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100668" y="1437529"/>
            <a:ext cx="10402349" cy="132802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panose="05000000000000000000" pitchFamily="2" charset="2"/>
              <a:buChar char="Ø"/>
            </a:pPr>
            <a:r>
              <a:rPr lang="en-GB" sz="2400" dirty="0" smtClean="0"/>
              <a:t>From the terminal (console):  </a:t>
            </a:r>
            <a:r>
              <a:rPr lang="en-GB" sz="2400" dirty="0" smtClean="0">
                <a:latin typeface="Consolas" panose="020B0609020204030204" pitchFamily="49" charset="0"/>
              </a:rPr>
              <a:t>$ python3 file.py</a:t>
            </a:r>
          </a:p>
          <a:p>
            <a:pPr marL="342900" indent="-342900">
              <a:buFont typeface="Wingdings" panose="05000000000000000000" pitchFamily="2" charset="2"/>
              <a:buChar char="Ø"/>
            </a:pPr>
            <a:r>
              <a:rPr lang="en-GB" sz="2400" dirty="0" smtClean="0"/>
              <a:t>From the Python interactive shell:  </a:t>
            </a:r>
            <a:r>
              <a:rPr lang="en-GB" sz="2400" dirty="0" smtClean="0">
                <a:latin typeface="Consolas" panose="020B0609020204030204" pitchFamily="49" charset="0"/>
              </a:rPr>
              <a:t>$python3</a:t>
            </a:r>
          </a:p>
          <a:p>
            <a:pPr marL="342900" indent="-342900">
              <a:buFont typeface="Wingdings" panose="05000000000000000000" pitchFamily="2" charset="2"/>
              <a:buChar char="Ø"/>
            </a:pPr>
            <a:r>
              <a:rPr lang="en-GB" sz="2400" dirty="0" smtClean="0"/>
              <a:t>Using an IDLE (Integrated </a:t>
            </a:r>
            <a:r>
              <a:rPr lang="en-GB" sz="2400" dirty="0" err="1" smtClean="0"/>
              <a:t>DeveLopment</a:t>
            </a:r>
            <a:r>
              <a:rPr lang="en-GB" sz="2400" dirty="0" smtClean="0"/>
              <a:t> Environment): </a:t>
            </a:r>
            <a:r>
              <a:rPr lang="en-GB" sz="2400" dirty="0" err="1" smtClean="0"/>
              <a:t>PyCharm</a:t>
            </a:r>
            <a:r>
              <a:rPr lang="en-GB" sz="2400" dirty="0" smtClean="0"/>
              <a:t>, </a:t>
            </a:r>
            <a:r>
              <a:rPr lang="en-GB" sz="2400" dirty="0" err="1" smtClean="0"/>
              <a:t>Spyder</a:t>
            </a:r>
            <a:endParaRPr lang="en-GB" sz="2400" dirty="0" smtClean="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12" y="2949702"/>
            <a:ext cx="5650394" cy="3327273"/>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1206" y="2949702"/>
            <a:ext cx="6048645" cy="3260598"/>
          </a:xfrm>
          <a:prstGeom prst="rect">
            <a:avLst/>
          </a:prstGeom>
        </p:spPr>
      </p:pic>
    </p:spTree>
    <p:extLst>
      <p:ext uri="{BB962C8B-B14F-4D97-AF65-F5344CB8AC3E}">
        <p14:creationId xmlns:p14="http://schemas.microsoft.com/office/powerpoint/2010/main" val="213249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Write and Execute</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100668" y="1437529"/>
            <a:ext cx="10402349" cy="173664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panose="05000000000000000000" pitchFamily="2" charset="2"/>
              <a:buChar char="Ø"/>
            </a:pPr>
            <a:r>
              <a:rPr lang="en-GB" sz="2400" dirty="0" smtClean="0"/>
              <a:t>From the terminal (console):  </a:t>
            </a:r>
            <a:r>
              <a:rPr lang="en-GB" sz="2400" dirty="0" smtClean="0">
                <a:latin typeface="Consolas" panose="020B0609020204030204" pitchFamily="49" charset="0"/>
              </a:rPr>
              <a:t>$ python3 file.py</a:t>
            </a:r>
          </a:p>
          <a:p>
            <a:pPr marL="342900" indent="-342900">
              <a:buFont typeface="Wingdings" panose="05000000000000000000" pitchFamily="2" charset="2"/>
              <a:buChar char="Ø"/>
            </a:pPr>
            <a:r>
              <a:rPr lang="en-GB" sz="2400" dirty="0" smtClean="0"/>
              <a:t>From the Python interactive shell:  </a:t>
            </a:r>
            <a:r>
              <a:rPr lang="en-GB" sz="2400" dirty="0" smtClean="0">
                <a:latin typeface="Consolas" panose="020B0609020204030204" pitchFamily="49" charset="0"/>
              </a:rPr>
              <a:t>$python3</a:t>
            </a:r>
          </a:p>
          <a:p>
            <a:pPr marL="342900" indent="-342900">
              <a:buFont typeface="Wingdings" panose="05000000000000000000" pitchFamily="2" charset="2"/>
              <a:buChar char="Ø"/>
            </a:pPr>
            <a:r>
              <a:rPr lang="en-GB" sz="2400" dirty="0" smtClean="0"/>
              <a:t>Using an IDLE (Integrated </a:t>
            </a:r>
            <a:r>
              <a:rPr lang="en-GB" sz="2400" dirty="0" err="1" smtClean="0"/>
              <a:t>DeveLopment</a:t>
            </a:r>
            <a:r>
              <a:rPr lang="en-GB" sz="2400" dirty="0" smtClean="0"/>
              <a:t> Environment): </a:t>
            </a:r>
            <a:r>
              <a:rPr lang="en-GB" sz="2400" dirty="0" err="1" smtClean="0"/>
              <a:t>PyCharm</a:t>
            </a:r>
            <a:r>
              <a:rPr lang="en-GB" sz="2400" dirty="0" smtClean="0"/>
              <a:t>, </a:t>
            </a:r>
            <a:r>
              <a:rPr lang="en-GB" sz="2400" dirty="0" err="1" smtClean="0"/>
              <a:t>Spyder</a:t>
            </a:r>
            <a:endParaRPr lang="en-GB" sz="2400" dirty="0" smtClean="0"/>
          </a:p>
          <a:p>
            <a:pPr marL="342900" indent="-342900">
              <a:buFont typeface="Wingdings" panose="05000000000000000000" pitchFamily="2" charset="2"/>
              <a:buChar char="Ø"/>
            </a:pPr>
            <a:r>
              <a:rPr lang="en-GB" sz="2400" dirty="0" smtClean="0"/>
              <a:t>Using a text editor (Vim, </a:t>
            </a:r>
            <a:r>
              <a:rPr lang="en-GB" sz="2400" dirty="0" err="1" smtClean="0"/>
              <a:t>Neovim</a:t>
            </a:r>
            <a:r>
              <a:rPr lang="en-GB" sz="2400" dirty="0" smtClean="0"/>
              <a:t>, Sublime Text, etc…)</a:t>
            </a: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3283186"/>
            <a:ext cx="3525069" cy="3438289"/>
          </a:xfrm>
          <a:prstGeom prst="rect">
            <a:avLst/>
          </a:prstGeom>
        </p:spPr>
      </p:pic>
    </p:spTree>
    <p:extLst>
      <p:ext uri="{BB962C8B-B14F-4D97-AF65-F5344CB8AC3E}">
        <p14:creationId xmlns:p14="http://schemas.microsoft.com/office/powerpoint/2010/main" val="2474402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100668" y="2161429"/>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Use the python console to print the message “Hello World!”</a:t>
            </a:r>
          </a:p>
        </p:txBody>
      </p:sp>
      <p:sp>
        <p:nvSpPr>
          <p:cNvPr id="6" name="CuadroTexto 5"/>
          <p:cNvSpPr txBox="1"/>
          <p:nvPr/>
        </p:nvSpPr>
        <p:spPr>
          <a:xfrm>
            <a:off x="100668" y="1568073"/>
            <a:ext cx="4639113" cy="523220"/>
          </a:xfrm>
          <a:prstGeom prst="rect">
            <a:avLst/>
          </a:prstGeom>
          <a:noFill/>
        </p:spPr>
        <p:txBody>
          <a:bodyPr wrap="square" rtlCol="0">
            <a:spAutoFit/>
          </a:bodyPr>
          <a:lstStyle/>
          <a:p>
            <a:r>
              <a:rPr lang="en-GB" sz="2800" b="1" dirty="0" smtClean="0"/>
              <a:t>Exercise 1: Example</a:t>
            </a:r>
            <a:endParaRPr lang="en-US" sz="2800" b="1"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062" y="2742343"/>
            <a:ext cx="4472193" cy="3853367"/>
          </a:xfrm>
          <a:prstGeom prst="rect">
            <a:avLst/>
          </a:prstGeom>
        </p:spPr>
      </p:pic>
    </p:spTree>
    <p:extLst>
      <p:ext uri="{BB962C8B-B14F-4D97-AF65-F5344CB8AC3E}">
        <p14:creationId xmlns:p14="http://schemas.microsoft.com/office/powerpoint/2010/main" val="35192604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It is handled using the </a:t>
            </a:r>
            <a:r>
              <a:rPr lang="en-GB" sz="2400" b="1" dirty="0" err="1" smtClean="0"/>
              <a:t>str</a:t>
            </a:r>
            <a:r>
              <a:rPr lang="en-GB" sz="2400" b="1" dirty="0" smtClean="0"/>
              <a:t> </a:t>
            </a:r>
            <a:r>
              <a:rPr lang="en-GB" sz="2400" dirty="0" smtClean="0"/>
              <a:t>object and are immutable sequences  of </a:t>
            </a:r>
            <a:r>
              <a:rPr lang="en-GB" sz="2400" b="1" dirty="0" smtClean="0"/>
              <a:t>Unicode code points </a:t>
            </a:r>
            <a:r>
              <a:rPr lang="en-GB" sz="2400" dirty="0" smtClean="0"/>
              <a:t>(UTF-8).</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Strings</a:t>
            </a:r>
            <a:endParaRPr lang="en-US" sz="2800" b="1" dirty="0"/>
          </a:p>
        </p:txBody>
      </p:sp>
    </p:spTree>
    <p:extLst>
      <p:ext uri="{BB962C8B-B14F-4D97-AF65-F5344CB8AC3E}">
        <p14:creationId xmlns:p14="http://schemas.microsoft.com/office/powerpoint/2010/main" val="1186354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It is handled using the </a:t>
            </a:r>
            <a:r>
              <a:rPr lang="en-GB" sz="2400" b="1" dirty="0" err="1" smtClean="0"/>
              <a:t>str</a:t>
            </a:r>
            <a:r>
              <a:rPr lang="en-GB" sz="2400" b="1" dirty="0" smtClean="0"/>
              <a:t> </a:t>
            </a:r>
            <a:r>
              <a:rPr lang="en-GB" sz="2400" dirty="0" smtClean="0"/>
              <a:t>object and are immutable sequences  of </a:t>
            </a:r>
            <a:r>
              <a:rPr lang="en-GB" sz="2400" b="1" dirty="0" smtClean="0"/>
              <a:t>Unicode code points </a:t>
            </a:r>
            <a:r>
              <a:rPr lang="en-GB" sz="2400" dirty="0" smtClean="0"/>
              <a:t>(UTF-8).</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Strings</a:t>
            </a:r>
            <a:endParaRPr lang="en-US" sz="2800" b="1" dirty="0"/>
          </a:p>
        </p:txBody>
      </p:sp>
      <p:pic>
        <p:nvPicPr>
          <p:cNvPr id="5" name="Imagen 4"/>
          <p:cNvPicPr>
            <a:picLocks noChangeAspect="1"/>
          </p:cNvPicPr>
          <p:nvPr/>
        </p:nvPicPr>
        <p:blipFill>
          <a:blip r:embed="rId3"/>
          <a:stretch>
            <a:fillRect/>
          </a:stretch>
        </p:blipFill>
        <p:spPr>
          <a:xfrm>
            <a:off x="7373922" y="2805617"/>
            <a:ext cx="4647285" cy="3733295"/>
          </a:xfrm>
          <a:prstGeom prst="rect">
            <a:avLst/>
          </a:prstGeom>
        </p:spPr>
      </p:pic>
    </p:spTree>
    <p:extLst>
      <p:ext uri="{BB962C8B-B14F-4D97-AF65-F5344CB8AC3E}">
        <p14:creationId xmlns:p14="http://schemas.microsoft.com/office/powerpoint/2010/main" val="3869218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It is handled using the </a:t>
            </a:r>
            <a:r>
              <a:rPr lang="en-GB" sz="2400" b="1" dirty="0" err="1" smtClean="0"/>
              <a:t>str</a:t>
            </a:r>
            <a:r>
              <a:rPr lang="en-GB" sz="2400" b="1" dirty="0" smtClean="0"/>
              <a:t> </a:t>
            </a:r>
            <a:r>
              <a:rPr lang="en-GB" sz="2400" dirty="0" smtClean="0"/>
              <a:t>object and are immutable sequences  of </a:t>
            </a:r>
            <a:r>
              <a:rPr lang="en-GB" sz="2400" b="1" dirty="0" smtClean="0"/>
              <a:t>Unicode code points </a:t>
            </a:r>
            <a:r>
              <a:rPr lang="en-GB" sz="2400" dirty="0" smtClean="0"/>
              <a:t>(UTF-8).</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Strings</a:t>
            </a:r>
            <a:endParaRPr lang="en-US" sz="2800" b="1" dirty="0"/>
          </a:p>
        </p:txBody>
      </p:sp>
      <p:pic>
        <p:nvPicPr>
          <p:cNvPr id="5" name="Imagen 4"/>
          <p:cNvPicPr>
            <a:picLocks noChangeAspect="1"/>
          </p:cNvPicPr>
          <p:nvPr/>
        </p:nvPicPr>
        <p:blipFill>
          <a:blip r:embed="rId3"/>
          <a:stretch>
            <a:fillRect/>
          </a:stretch>
        </p:blipFill>
        <p:spPr>
          <a:xfrm>
            <a:off x="7373922" y="2805617"/>
            <a:ext cx="4647285" cy="3733295"/>
          </a:xfrm>
          <a:prstGeom prst="rect">
            <a:avLst/>
          </a:prstGeom>
        </p:spPr>
      </p:pic>
      <p:sp>
        <p:nvSpPr>
          <p:cNvPr id="11" name="CuadroTexto 10"/>
          <p:cNvSpPr txBox="1"/>
          <p:nvPr/>
        </p:nvSpPr>
        <p:spPr>
          <a:xfrm>
            <a:off x="654339" y="2954829"/>
            <a:ext cx="650985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text1 = ‘This is a string’ </a:t>
            </a:r>
          </a:p>
        </p:txBody>
      </p:sp>
      <p:sp>
        <p:nvSpPr>
          <p:cNvPr id="12" name="CuadroTexto 11"/>
          <p:cNvSpPr txBox="1"/>
          <p:nvPr/>
        </p:nvSpPr>
        <p:spPr>
          <a:xfrm>
            <a:off x="662727" y="3676575"/>
            <a:ext cx="650985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text2 = “This is also a string” </a:t>
            </a:r>
          </a:p>
        </p:txBody>
      </p:sp>
    </p:spTree>
    <p:extLst>
      <p:ext uri="{BB962C8B-B14F-4D97-AF65-F5344CB8AC3E}">
        <p14:creationId xmlns:p14="http://schemas.microsoft.com/office/powerpoint/2010/main" val="2264952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It is handled using the </a:t>
            </a:r>
            <a:r>
              <a:rPr lang="en-GB" sz="2400" b="1" dirty="0" err="1" smtClean="0"/>
              <a:t>str</a:t>
            </a:r>
            <a:r>
              <a:rPr lang="en-GB" sz="2400" b="1" dirty="0" smtClean="0"/>
              <a:t> </a:t>
            </a:r>
            <a:r>
              <a:rPr lang="en-GB" sz="2400" dirty="0" smtClean="0"/>
              <a:t>object and are immutable sequences  of </a:t>
            </a:r>
            <a:r>
              <a:rPr lang="en-GB" sz="2400" b="1" dirty="0" smtClean="0"/>
              <a:t>Unicode code points </a:t>
            </a:r>
            <a:r>
              <a:rPr lang="en-GB" sz="2400" dirty="0" smtClean="0"/>
              <a:t>(UTF-8).</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Strings</a:t>
            </a:r>
            <a:endParaRPr lang="en-US" sz="2800" b="1" dirty="0"/>
          </a:p>
        </p:txBody>
      </p:sp>
      <p:pic>
        <p:nvPicPr>
          <p:cNvPr id="5" name="Imagen 4"/>
          <p:cNvPicPr>
            <a:picLocks noChangeAspect="1"/>
          </p:cNvPicPr>
          <p:nvPr/>
        </p:nvPicPr>
        <p:blipFill>
          <a:blip r:embed="rId3"/>
          <a:stretch>
            <a:fillRect/>
          </a:stretch>
        </p:blipFill>
        <p:spPr>
          <a:xfrm>
            <a:off x="7373922" y="2805617"/>
            <a:ext cx="4647285" cy="3733295"/>
          </a:xfrm>
          <a:prstGeom prst="rect">
            <a:avLst/>
          </a:prstGeom>
        </p:spPr>
      </p:pic>
      <p:sp>
        <p:nvSpPr>
          <p:cNvPr id="11" name="CuadroTexto 10"/>
          <p:cNvSpPr txBox="1"/>
          <p:nvPr/>
        </p:nvSpPr>
        <p:spPr>
          <a:xfrm>
            <a:off x="654339" y="2954829"/>
            <a:ext cx="650985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text1 = ‘This is a string’ </a:t>
            </a:r>
          </a:p>
        </p:txBody>
      </p:sp>
      <p:sp>
        <p:nvSpPr>
          <p:cNvPr id="12" name="CuadroTexto 11"/>
          <p:cNvSpPr txBox="1"/>
          <p:nvPr/>
        </p:nvSpPr>
        <p:spPr>
          <a:xfrm>
            <a:off x="662727" y="3676575"/>
            <a:ext cx="650985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text2 = “This is also a string” </a:t>
            </a:r>
          </a:p>
        </p:txBody>
      </p:sp>
      <p:sp>
        <p:nvSpPr>
          <p:cNvPr id="13" name="CuadroTexto 12"/>
          <p:cNvSpPr txBox="1"/>
          <p:nvPr/>
        </p:nvSpPr>
        <p:spPr>
          <a:xfrm>
            <a:off x="654338" y="4398321"/>
            <a:ext cx="650985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text3 = ‘‘‘This is a </a:t>
            </a:r>
          </a:p>
          <a:p>
            <a:pPr algn="just"/>
            <a:r>
              <a:rPr lang="en-GB" sz="2400" b="1" dirty="0">
                <a:latin typeface="Consolas" panose="020B0609020204030204" pitchFamily="49" charset="0"/>
              </a:rPr>
              <a:t>	</a:t>
            </a:r>
            <a:r>
              <a:rPr lang="en-GB" sz="2400" b="1" dirty="0" smtClean="0">
                <a:latin typeface="Consolas" panose="020B0609020204030204" pitchFamily="49" charset="0"/>
              </a:rPr>
              <a:t>      multiline string’’’ </a:t>
            </a:r>
          </a:p>
        </p:txBody>
      </p:sp>
      <p:sp>
        <p:nvSpPr>
          <p:cNvPr id="14" name="CuadroTexto 13"/>
          <p:cNvSpPr txBox="1"/>
          <p:nvPr/>
        </p:nvSpPr>
        <p:spPr>
          <a:xfrm>
            <a:off x="654337" y="5528690"/>
            <a:ext cx="650985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text4 = “““This is too a </a:t>
            </a:r>
          </a:p>
          <a:p>
            <a:pPr algn="just"/>
            <a:r>
              <a:rPr lang="en-GB" sz="2400" b="1" dirty="0">
                <a:latin typeface="Consolas" panose="020B0609020204030204" pitchFamily="49" charset="0"/>
              </a:rPr>
              <a:t>	</a:t>
            </a:r>
            <a:r>
              <a:rPr lang="en-GB" sz="2400" b="1" dirty="0" smtClean="0">
                <a:latin typeface="Consolas" panose="020B0609020204030204" pitchFamily="49" charset="0"/>
              </a:rPr>
              <a:t>      multiline string””” </a:t>
            </a:r>
          </a:p>
        </p:txBody>
      </p:sp>
    </p:spTree>
    <p:extLst>
      <p:ext uri="{BB962C8B-B14F-4D97-AF65-F5344CB8AC3E}">
        <p14:creationId xmlns:p14="http://schemas.microsoft.com/office/powerpoint/2010/main" val="1882455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Why?</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228" y="846329"/>
            <a:ext cx="7739543" cy="5370296"/>
          </a:xfrm>
          <a:prstGeom prst="rect">
            <a:avLst/>
          </a:prstGeom>
        </p:spPr>
      </p:pic>
      <p:sp>
        <p:nvSpPr>
          <p:cNvPr id="2" name="CuadroTexto 1"/>
          <p:cNvSpPr txBox="1"/>
          <p:nvPr/>
        </p:nvSpPr>
        <p:spPr>
          <a:xfrm>
            <a:off x="2382474" y="1320932"/>
            <a:ext cx="805343" cy="707886"/>
          </a:xfrm>
          <a:prstGeom prst="rect">
            <a:avLst/>
          </a:prstGeom>
          <a:noFill/>
        </p:spPr>
        <p:txBody>
          <a:bodyPr wrap="square" rtlCol="0">
            <a:spAutoFit/>
          </a:bodyPr>
          <a:lstStyle/>
          <a:p>
            <a:r>
              <a:rPr lang="en-GB" sz="4000" b="1" dirty="0" smtClean="0"/>
              <a:t>**</a:t>
            </a:r>
            <a:endParaRPr lang="en-US" sz="4000" b="1" dirty="0"/>
          </a:p>
        </p:txBody>
      </p:sp>
    </p:spTree>
    <p:extLst>
      <p:ext uri="{BB962C8B-B14F-4D97-AF65-F5344CB8AC3E}">
        <p14:creationId xmlns:p14="http://schemas.microsoft.com/office/powerpoint/2010/main" val="2823909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Python has three different numeric values: </a:t>
            </a:r>
            <a:r>
              <a:rPr lang="en-GB" sz="2400" i="1" dirty="0" smtClean="0"/>
              <a:t>integers</a:t>
            </a:r>
            <a:r>
              <a:rPr lang="en-GB" sz="2400" dirty="0" smtClean="0"/>
              <a:t>, </a:t>
            </a:r>
            <a:r>
              <a:rPr lang="en-GB" sz="2400" i="1" dirty="0" smtClean="0"/>
              <a:t>floating point</a:t>
            </a:r>
            <a:r>
              <a:rPr lang="en-GB" sz="2400" dirty="0" smtClean="0"/>
              <a:t>, and </a:t>
            </a:r>
            <a:r>
              <a:rPr lang="en-GB" sz="2400" i="1" dirty="0" smtClean="0"/>
              <a:t>complex numbers</a:t>
            </a:r>
            <a:r>
              <a:rPr lang="en-GB" sz="2400" dirty="0" smtClean="0"/>
              <a:t>. In addition, </a:t>
            </a:r>
            <a:r>
              <a:rPr lang="en-GB" sz="2400" i="1" dirty="0" smtClean="0"/>
              <a:t>Booleans</a:t>
            </a:r>
            <a:r>
              <a:rPr lang="en-GB" sz="2400" dirty="0" smtClean="0"/>
              <a:t> can be used as integers (subtype).</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Numeric values</a:t>
            </a:r>
            <a:endParaRPr lang="en-US" sz="2800" b="1" dirty="0"/>
          </a:p>
        </p:txBody>
      </p:sp>
      <p:sp>
        <p:nvSpPr>
          <p:cNvPr id="11" name="CuadroTexto 10"/>
          <p:cNvSpPr txBox="1"/>
          <p:nvPr/>
        </p:nvSpPr>
        <p:spPr>
          <a:xfrm>
            <a:off x="654339" y="2954829"/>
            <a:ext cx="10402350"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a = </a:t>
            </a:r>
            <a:r>
              <a:rPr lang="en-GB" sz="2400" b="1" dirty="0" err="1" smtClean="0">
                <a:latin typeface="Consolas" panose="020B0609020204030204" pitchFamily="49" charset="0"/>
              </a:rPr>
              <a:t>int</a:t>
            </a:r>
            <a:r>
              <a:rPr lang="en-GB" sz="2400" b="1" dirty="0" smtClean="0">
                <a:latin typeface="Consolas" panose="020B0609020204030204" pitchFamily="49" charset="0"/>
              </a:rPr>
              <a:t>(42) # unlimited precision (limited only by memory)</a:t>
            </a:r>
          </a:p>
        </p:txBody>
      </p:sp>
      <p:sp>
        <p:nvSpPr>
          <p:cNvPr id="12" name="CuadroTexto 11"/>
          <p:cNvSpPr txBox="1"/>
          <p:nvPr/>
        </p:nvSpPr>
        <p:spPr>
          <a:xfrm>
            <a:off x="662727" y="3676575"/>
            <a:ext cx="10393962"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a = float(42.5) # implemented using double in C (</a:t>
            </a:r>
            <a:r>
              <a:rPr lang="en-GB" sz="2400" b="1" dirty="0" err="1" smtClean="0">
                <a:latin typeface="Consolas" panose="020B0609020204030204" pitchFamily="49" charset="0"/>
              </a:rPr>
              <a:t>sys.float_info</a:t>
            </a:r>
            <a:r>
              <a:rPr lang="en-GB" sz="2400" b="1" dirty="0" smtClean="0">
                <a:latin typeface="Consolas" panose="020B0609020204030204" pitchFamily="49" charset="0"/>
              </a:rPr>
              <a:t>)</a:t>
            </a:r>
          </a:p>
        </p:txBody>
      </p:sp>
      <p:pic>
        <p:nvPicPr>
          <p:cNvPr id="2" name="Imagen 1"/>
          <p:cNvPicPr>
            <a:picLocks noChangeAspect="1"/>
          </p:cNvPicPr>
          <p:nvPr/>
        </p:nvPicPr>
        <p:blipFill>
          <a:blip r:embed="rId3"/>
          <a:stretch>
            <a:fillRect/>
          </a:stretch>
        </p:blipFill>
        <p:spPr>
          <a:xfrm>
            <a:off x="810399" y="4729193"/>
            <a:ext cx="10090229" cy="1599670"/>
          </a:xfrm>
          <a:prstGeom prst="rect">
            <a:avLst/>
          </a:prstGeom>
        </p:spPr>
      </p:pic>
    </p:spTree>
    <p:extLst>
      <p:ext uri="{BB962C8B-B14F-4D97-AF65-F5344CB8AC3E}">
        <p14:creationId xmlns:p14="http://schemas.microsoft.com/office/powerpoint/2010/main" val="3130698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dirty="0" smtClean="0"/>
              <a:t>Daniel Platero-</a:t>
            </a:r>
            <a:r>
              <a:rPr lang="en-US" dirty="0" err="1" smtClean="0"/>
              <a:t>Rochart</a:t>
            </a:r>
            <a:r>
              <a:rPr lang="en-US" dirty="0" smtClean="0"/>
              <a:t> (</a:t>
            </a:r>
            <a:r>
              <a:rPr lang="en-US" dirty="0" err="1" smtClean="0"/>
              <a:t>MedUniGraz</a:t>
            </a:r>
            <a:r>
              <a:rPr lang="en-US" dirty="0" smtClean="0"/>
              <a:t>)</a:t>
            </a:r>
            <a:endParaRPr lang="en-US" dirty="0"/>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654340" y="166312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Python has three different numeric values: </a:t>
            </a:r>
            <a:r>
              <a:rPr lang="en-GB" sz="2400" i="1" dirty="0" smtClean="0"/>
              <a:t>integers</a:t>
            </a:r>
            <a:r>
              <a:rPr lang="en-GB" sz="2400" dirty="0" smtClean="0"/>
              <a:t>, </a:t>
            </a:r>
            <a:r>
              <a:rPr lang="en-GB" sz="2400" i="1" dirty="0" smtClean="0"/>
              <a:t>floating point</a:t>
            </a:r>
            <a:r>
              <a:rPr lang="en-GB" sz="2400" dirty="0" smtClean="0"/>
              <a:t>, and </a:t>
            </a:r>
            <a:r>
              <a:rPr lang="en-GB" sz="2400" i="1" dirty="0" smtClean="0"/>
              <a:t>complex numbers</a:t>
            </a:r>
            <a:r>
              <a:rPr lang="en-GB" sz="2400" dirty="0" smtClean="0"/>
              <a:t>. In addition, </a:t>
            </a:r>
            <a:r>
              <a:rPr lang="en-GB" sz="2400" i="1" dirty="0" smtClean="0"/>
              <a:t>Booleans</a:t>
            </a:r>
            <a:r>
              <a:rPr lang="en-GB" sz="2400" dirty="0" smtClean="0"/>
              <a:t> can be used as integers (subtype).</a:t>
            </a:r>
            <a:endParaRPr lang="en-GB" sz="2400" b="1" dirty="0" smtClean="0"/>
          </a:p>
        </p:txBody>
      </p:sp>
      <p:sp>
        <p:nvSpPr>
          <p:cNvPr id="10" name="CuadroTexto 9"/>
          <p:cNvSpPr txBox="1"/>
          <p:nvPr/>
        </p:nvSpPr>
        <p:spPr>
          <a:xfrm>
            <a:off x="654339" y="1168023"/>
            <a:ext cx="4639113" cy="523220"/>
          </a:xfrm>
          <a:prstGeom prst="rect">
            <a:avLst/>
          </a:prstGeom>
          <a:noFill/>
        </p:spPr>
        <p:txBody>
          <a:bodyPr wrap="square" rtlCol="0">
            <a:spAutoFit/>
          </a:bodyPr>
          <a:lstStyle/>
          <a:p>
            <a:r>
              <a:rPr lang="en-GB" sz="2800" b="1" dirty="0" smtClean="0"/>
              <a:t>Numeric values</a:t>
            </a:r>
            <a:endParaRPr lang="en-US" sz="2800" b="1" dirty="0"/>
          </a:p>
        </p:txBody>
      </p:sp>
      <p:sp>
        <p:nvSpPr>
          <p:cNvPr id="11" name="CuadroTexto 10"/>
          <p:cNvSpPr txBox="1"/>
          <p:nvPr/>
        </p:nvSpPr>
        <p:spPr>
          <a:xfrm>
            <a:off x="654339" y="2954829"/>
            <a:ext cx="10402350"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a = complex(1, -3) # contain a real (re) and imaginary part (</a:t>
            </a:r>
            <a:r>
              <a:rPr lang="en-GB" sz="2400" b="1" dirty="0" err="1" smtClean="0">
                <a:latin typeface="Consolas" panose="020B0609020204030204" pitchFamily="49" charset="0"/>
              </a:rPr>
              <a:t>im</a:t>
            </a:r>
            <a:r>
              <a:rPr lang="en-GB" sz="2400" b="1" dirty="0" smtClean="0">
                <a:latin typeface="Consolas" panose="020B0609020204030204" pitchFamily="49" charset="0"/>
              </a:rPr>
              <a:t>), both of them can be float values</a:t>
            </a:r>
          </a:p>
        </p:txBody>
      </p:sp>
      <p:sp>
        <p:nvSpPr>
          <p:cNvPr id="12" name="CuadroTexto 11"/>
          <p:cNvSpPr txBox="1"/>
          <p:nvPr/>
        </p:nvSpPr>
        <p:spPr>
          <a:xfrm>
            <a:off x="654339" y="4145245"/>
            <a:ext cx="10393962" cy="255389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print(a)</a:t>
            </a:r>
          </a:p>
          <a:p>
            <a:pPr algn="just"/>
            <a:r>
              <a:rPr lang="en-GB" sz="2400" b="1" dirty="0" smtClean="0">
                <a:latin typeface="Consolas" panose="020B0609020204030204" pitchFamily="49" charset="0"/>
              </a:rPr>
              <a:t>(1-3j)</a:t>
            </a:r>
          </a:p>
          <a:p>
            <a:pPr algn="just"/>
            <a:r>
              <a:rPr lang="en-GB" sz="2400" b="1" dirty="0" err="1" smtClean="0">
                <a:latin typeface="Consolas" panose="020B0609020204030204" pitchFamily="49" charset="0"/>
              </a:rPr>
              <a:t>a.real</a:t>
            </a:r>
            <a:endParaRPr lang="en-GB" sz="2400" b="1" dirty="0" smtClean="0">
              <a:latin typeface="Consolas" panose="020B0609020204030204" pitchFamily="49" charset="0"/>
            </a:endParaRPr>
          </a:p>
          <a:p>
            <a:pPr algn="just"/>
            <a:r>
              <a:rPr lang="en-GB" sz="2400" b="1" dirty="0" smtClean="0">
                <a:latin typeface="Consolas" panose="020B0609020204030204" pitchFamily="49" charset="0"/>
              </a:rPr>
              <a:t>&gt;&gt;&gt; 1</a:t>
            </a:r>
          </a:p>
          <a:p>
            <a:pPr algn="just"/>
            <a:r>
              <a:rPr lang="en-GB" sz="2400" b="1" dirty="0" err="1" smtClean="0">
                <a:latin typeface="Consolas" panose="020B0609020204030204" pitchFamily="49" charset="0"/>
              </a:rPr>
              <a:t>a.imag</a:t>
            </a:r>
            <a:endParaRPr lang="en-GB" sz="2400" b="1" dirty="0" smtClean="0">
              <a:latin typeface="Consolas" panose="020B0609020204030204" pitchFamily="49" charset="0"/>
            </a:endParaRPr>
          </a:p>
          <a:p>
            <a:pPr algn="just"/>
            <a:r>
              <a:rPr lang="en-GB" sz="2400" b="1" dirty="0" smtClean="0">
                <a:latin typeface="Consolas" panose="020B0609020204030204" pitchFamily="49" charset="0"/>
              </a:rPr>
              <a:t>&gt;&gt;&gt; -3</a:t>
            </a:r>
          </a:p>
        </p:txBody>
      </p:sp>
    </p:spTree>
    <p:extLst>
      <p:ext uri="{BB962C8B-B14F-4D97-AF65-F5344CB8AC3E}">
        <p14:creationId xmlns:p14="http://schemas.microsoft.com/office/powerpoint/2010/main" val="1979355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5" name="Imagen 4"/>
          <p:cNvPicPr>
            <a:picLocks noChangeAspect="1"/>
          </p:cNvPicPr>
          <p:nvPr/>
        </p:nvPicPr>
        <p:blipFill>
          <a:blip r:embed="rId3"/>
          <a:stretch>
            <a:fillRect/>
          </a:stretch>
        </p:blipFill>
        <p:spPr>
          <a:xfrm>
            <a:off x="2339777" y="872288"/>
            <a:ext cx="7512445" cy="5555887"/>
          </a:xfrm>
          <a:prstGeom prst="rect">
            <a:avLst/>
          </a:prstGeom>
        </p:spPr>
      </p:pic>
    </p:spTree>
    <p:extLst>
      <p:ext uri="{BB962C8B-B14F-4D97-AF65-F5344CB8AC3E}">
        <p14:creationId xmlns:p14="http://schemas.microsoft.com/office/powerpoint/2010/main" val="4085870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Types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6" name="CuadroTexto 5"/>
          <p:cNvSpPr txBox="1"/>
          <p:nvPr/>
        </p:nvSpPr>
        <p:spPr>
          <a:xfrm>
            <a:off x="654340" y="1663125"/>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True (1) or False (0).</a:t>
            </a:r>
            <a:endParaRPr lang="en-GB" sz="2400" b="1" dirty="0" smtClean="0"/>
          </a:p>
        </p:txBody>
      </p:sp>
      <p:sp>
        <p:nvSpPr>
          <p:cNvPr id="9" name="CuadroTexto 8"/>
          <p:cNvSpPr txBox="1"/>
          <p:nvPr/>
        </p:nvSpPr>
        <p:spPr>
          <a:xfrm>
            <a:off x="654339" y="1168023"/>
            <a:ext cx="4639113" cy="523220"/>
          </a:xfrm>
          <a:prstGeom prst="rect">
            <a:avLst/>
          </a:prstGeom>
          <a:noFill/>
        </p:spPr>
        <p:txBody>
          <a:bodyPr wrap="square" rtlCol="0">
            <a:spAutoFit/>
          </a:bodyPr>
          <a:lstStyle/>
          <a:p>
            <a:r>
              <a:rPr lang="en-GB" sz="2800" b="1" dirty="0" smtClean="0"/>
              <a:t>Booleans</a:t>
            </a:r>
            <a:endParaRPr lang="en-US" sz="2800" b="1" dirty="0"/>
          </a:p>
        </p:txBody>
      </p:sp>
      <p:pic>
        <p:nvPicPr>
          <p:cNvPr id="3" name="Imagen 2"/>
          <p:cNvPicPr>
            <a:picLocks noChangeAspect="1"/>
          </p:cNvPicPr>
          <p:nvPr/>
        </p:nvPicPr>
        <p:blipFill>
          <a:blip r:embed="rId3"/>
          <a:stretch>
            <a:fillRect/>
          </a:stretch>
        </p:blipFill>
        <p:spPr>
          <a:xfrm>
            <a:off x="3507274" y="3082281"/>
            <a:ext cx="4696480" cy="1400370"/>
          </a:xfrm>
          <a:prstGeom prst="rect">
            <a:avLst/>
          </a:prstGeom>
        </p:spPr>
      </p:pic>
    </p:spTree>
    <p:extLst>
      <p:ext uri="{BB962C8B-B14F-4D97-AF65-F5344CB8AC3E}">
        <p14:creationId xmlns:p14="http://schemas.microsoft.com/office/powerpoint/2010/main" val="1734600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Structures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654340" y="1663125"/>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Use to store collections of homogeneous or heterogeneous items.</a:t>
            </a:r>
            <a:endParaRPr lang="en-GB" sz="2400" b="1" dirty="0" smtClean="0"/>
          </a:p>
        </p:txBody>
      </p:sp>
      <p:sp>
        <p:nvSpPr>
          <p:cNvPr id="6" name="CuadroTexto 5"/>
          <p:cNvSpPr txBox="1"/>
          <p:nvPr/>
        </p:nvSpPr>
        <p:spPr>
          <a:xfrm>
            <a:off x="654339" y="1168023"/>
            <a:ext cx="4639113" cy="523220"/>
          </a:xfrm>
          <a:prstGeom prst="rect">
            <a:avLst/>
          </a:prstGeom>
          <a:noFill/>
        </p:spPr>
        <p:txBody>
          <a:bodyPr wrap="square" rtlCol="0">
            <a:spAutoFit/>
          </a:bodyPr>
          <a:lstStyle/>
          <a:p>
            <a:r>
              <a:rPr lang="en-GB" sz="2800" b="1" dirty="0" smtClean="0"/>
              <a:t>Lists</a:t>
            </a:r>
            <a:endParaRPr lang="en-US" sz="2800" b="1" dirty="0"/>
          </a:p>
        </p:txBody>
      </p:sp>
      <p:sp>
        <p:nvSpPr>
          <p:cNvPr id="9" name="CuadroTexto 8"/>
          <p:cNvSpPr txBox="1"/>
          <p:nvPr/>
        </p:nvSpPr>
        <p:spPr>
          <a:xfrm>
            <a:off x="654339" y="2413616"/>
            <a:ext cx="10402350"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a = []</a:t>
            </a:r>
          </a:p>
          <a:p>
            <a:pPr algn="just"/>
            <a:r>
              <a:rPr lang="en-GB" sz="2400" b="1" dirty="0">
                <a:latin typeface="Consolas" panose="020B0609020204030204" pitchFamily="49" charset="0"/>
              </a:rPr>
              <a:t>a</a:t>
            </a:r>
            <a:r>
              <a:rPr lang="en-GB" sz="2400" b="1" dirty="0" smtClean="0">
                <a:latin typeface="Consolas" panose="020B0609020204030204" pitchFamily="49" charset="0"/>
              </a:rPr>
              <a:t> = list()</a:t>
            </a:r>
          </a:p>
        </p:txBody>
      </p:sp>
      <p:sp>
        <p:nvSpPr>
          <p:cNvPr id="11" name="CuadroTexto 10"/>
          <p:cNvSpPr txBox="1"/>
          <p:nvPr/>
        </p:nvSpPr>
        <p:spPr>
          <a:xfrm>
            <a:off x="654339" y="3572730"/>
            <a:ext cx="10402350" cy="214526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err="1" smtClean="0">
                <a:latin typeface="Consolas" panose="020B0609020204030204" pitchFamily="49" charset="0"/>
              </a:rPr>
              <a:t>a.append</a:t>
            </a:r>
            <a:r>
              <a:rPr lang="en-GB" sz="2400" b="1" dirty="0" smtClean="0">
                <a:latin typeface="Consolas" panose="020B0609020204030204" pitchFamily="49" charset="0"/>
              </a:rPr>
              <a:t>() # append 4 to the list</a:t>
            </a:r>
          </a:p>
          <a:p>
            <a:pPr algn="just"/>
            <a:r>
              <a:rPr lang="en-GB" sz="2400" b="1" dirty="0" err="1" smtClean="0">
                <a:latin typeface="Consolas" panose="020B0609020204030204" pitchFamily="49" charset="0"/>
              </a:rPr>
              <a:t>a.extend</a:t>
            </a:r>
            <a:r>
              <a:rPr lang="en-GB" sz="2400" b="1" dirty="0" smtClean="0">
                <a:latin typeface="Consolas" panose="020B0609020204030204" pitchFamily="49" charset="0"/>
              </a:rPr>
              <a:t>(</a:t>
            </a:r>
            <a:r>
              <a:rPr lang="en-GB" sz="2400" b="1" i="1" dirty="0" err="1" smtClean="0">
                <a:latin typeface="Consolas" panose="020B0609020204030204" pitchFamily="49" charset="0"/>
              </a:rPr>
              <a:t>iterable</a:t>
            </a:r>
            <a:r>
              <a:rPr lang="en-GB" sz="2400" b="1" dirty="0" smtClean="0">
                <a:latin typeface="Consolas" panose="020B0609020204030204" pitchFamily="49" charset="0"/>
              </a:rPr>
              <a:t>) # extend the list using an </a:t>
            </a:r>
            <a:r>
              <a:rPr lang="en-GB" sz="2400" b="1" dirty="0" err="1" smtClean="0">
                <a:latin typeface="Consolas" panose="020B0609020204030204" pitchFamily="49" charset="0"/>
              </a:rPr>
              <a:t>iterable</a:t>
            </a:r>
            <a:endParaRPr lang="en-GB" sz="2400" b="1" dirty="0" smtClean="0">
              <a:latin typeface="Consolas" panose="020B0609020204030204" pitchFamily="49" charset="0"/>
            </a:endParaRPr>
          </a:p>
          <a:p>
            <a:pPr algn="just"/>
            <a:r>
              <a:rPr lang="en-GB" sz="2400" b="1" dirty="0" err="1" smtClean="0">
                <a:latin typeface="Consolas" panose="020B0609020204030204" pitchFamily="49" charset="0"/>
              </a:rPr>
              <a:t>a.remove</a:t>
            </a:r>
            <a:r>
              <a:rPr lang="en-GB" sz="2400" b="1" dirty="0" smtClean="0">
                <a:latin typeface="Consolas" panose="020B0609020204030204" pitchFamily="49" charset="0"/>
              </a:rPr>
              <a:t>() # remove ‘2’ from the list</a:t>
            </a:r>
          </a:p>
          <a:p>
            <a:pPr algn="just"/>
            <a:r>
              <a:rPr lang="en-GB" sz="2400" b="1" dirty="0" err="1" smtClean="0">
                <a:latin typeface="Consolas" panose="020B0609020204030204" pitchFamily="49" charset="0"/>
              </a:rPr>
              <a:t>a.reverse</a:t>
            </a:r>
            <a:r>
              <a:rPr lang="en-GB" sz="2400" b="1" dirty="0" smtClean="0">
                <a:latin typeface="Consolas" panose="020B0609020204030204" pitchFamily="49" charset="0"/>
              </a:rPr>
              <a:t>() # reverse the order of the list</a:t>
            </a:r>
          </a:p>
          <a:p>
            <a:pPr algn="just"/>
            <a:r>
              <a:rPr lang="en-GB" sz="2400" b="1" dirty="0" err="1" smtClean="0">
                <a:latin typeface="Consolas" panose="020B0609020204030204" pitchFamily="49" charset="0"/>
              </a:rPr>
              <a:t>a.sort</a:t>
            </a:r>
            <a:r>
              <a:rPr lang="en-GB" sz="2400" b="1" dirty="0" smtClean="0">
                <a:latin typeface="Consolas" panose="020B0609020204030204" pitchFamily="49" charset="0"/>
              </a:rPr>
              <a:t>() # sort the list </a:t>
            </a:r>
          </a:p>
        </p:txBody>
      </p:sp>
    </p:spTree>
    <p:extLst>
      <p:ext uri="{BB962C8B-B14F-4D97-AF65-F5344CB8AC3E}">
        <p14:creationId xmlns:p14="http://schemas.microsoft.com/office/powerpoint/2010/main" val="25635332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Structures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654340" y="1663125"/>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Use to store collections of homogeneous or heterogeneous items.</a:t>
            </a:r>
            <a:endParaRPr lang="en-GB" sz="2400" b="1" dirty="0" smtClean="0"/>
          </a:p>
        </p:txBody>
      </p:sp>
      <p:sp>
        <p:nvSpPr>
          <p:cNvPr id="6" name="CuadroTexto 5"/>
          <p:cNvSpPr txBox="1"/>
          <p:nvPr/>
        </p:nvSpPr>
        <p:spPr>
          <a:xfrm>
            <a:off x="654339" y="1168023"/>
            <a:ext cx="4639113" cy="523220"/>
          </a:xfrm>
          <a:prstGeom prst="rect">
            <a:avLst/>
          </a:prstGeom>
          <a:noFill/>
        </p:spPr>
        <p:txBody>
          <a:bodyPr wrap="square" rtlCol="0">
            <a:spAutoFit/>
          </a:bodyPr>
          <a:lstStyle/>
          <a:p>
            <a:r>
              <a:rPr lang="en-GB" sz="2800" b="1" dirty="0" smtClean="0"/>
              <a:t>Lists</a:t>
            </a:r>
            <a:endParaRPr lang="en-US" sz="2800" b="1" dirty="0"/>
          </a:p>
        </p:txBody>
      </p:sp>
      <p:sp>
        <p:nvSpPr>
          <p:cNvPr id="9" name="CuadroTexto 8"/>
          <p:cNvSpPr txBox="1"/>
          <p:nvPr/>
        </p:nvSpPr>
        <p:spPr>
          <a:xfrm>
            <a:off x="654339" y="2413616"/>
            <a:ext cx="10402350" cy="173664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min() # find the minimum value</a:t>
            </a:r>
          </a:p>
          <a:p>
            <a:pPr algn="just"/>
            <a:r>
              <a:rPr lang="en-GB" sz="2400" b="1" dirty="0" smtClean="0">
                <a:latin typeface="Consolas" panose="020B0609020204030204" pitchFamily="49" charset="0"/>
              </a:rPr>
              <a:t>max() # find the maximum value</a:t>
            </a:r>
          </a:p>
          <a:p>
            <a:pPr algn="just"/>
            <a:r>
              <a:rPr lang="en-GB" sz="2400" b="1" dirty="0" err="1">
                <a:latin typeface="Consolas" panose="020B0609020204030204" pitchFamily="49" charset="0"/>
              </a:rPr>
              <a:t>l</a:t>
            </a:r>
            <a:r>
              <a:rPr lang="en-GB" sz="2400" b="1" dirty="0" err="1" smtClean="0">
                <a:latin typeface="Consolas" panose="020B0609020204030204" pitchFamily="49" charset="0"/>
              </a:rPr>
              <a:t>en</a:t>
            </a:r>
            <a:r>
              <a:rPr lang="en-GB" sz="2400" b="1" dirty="0" smtClean="0">
                <a:latin typeface="Consolas" panose="020B0609020204030204" pitchFamily="49" charset="0"/>
              </a:rPr>
              <a:t>() # number of elements in the list</a:t>
            </a:r>
          </a:p>
          <a:p>
            <a:pPr algn="just"/>
            <a:r>
              <a:rPr lang="en-GB" sz="2400" b="1" dirty="0" smtClean="0">
                <a:latin typeface="Consolas" panose="020B0609020204030204" pitchFamily="49" charset="0"/>
              </a:rPr>
              <a:t>sum() # sum the values in the list</a:t>
            </a:r>
          </a:p>
        </p:txBody>
      </p:sp>
    </p:spTree>
    <p:extLst>
      <p:ext uri="{BB962C8B-B14F-4D97-AF65-F5344CB8AC3E}">
        <p14:creationId xmlns:p14="http://schemas.microsoft.com/office/powerpoint/2010/main" val="38712697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Structures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CuadroTexto 4"/>
          <p:cNvSpPr txBox="1"/>
          <p:nvPr/>
        </p:nvSpPr>
        <p:spPr>
          <a:xfrm>
            <a:off x="654340" y="1663125"/>
            <a:ext cx="10402349" cy="132802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dirty="0" smtClean="0"/>
              <a:t>Unordered collection of data. Do not support indexing or slicing. Commonly used to test membership, remove duplicates, and mathematical operations like union, intersection etc. </a:t>
            </a:r>
          </a:p>
        </p:txBody>
      </p:sp>
      <p:sp>
        <p:nvSpPr>
          <p:cNvPr id="6" name="CuadroTexto 5"/>
          <p:cNvSpPr txBox="1"/>
          <p:nvPr/>
        </p:nvSpPr>
        <p:spPr>
          <a:xfrm>
            <a:off x="654339" y="1168023"/>
            <a:ext cx="4639113" cy="523220"/>
          </a:xfrm>
          <a:prstGeom prst="rect">
            <a:avLst/>
          </a:prstGeom>
          <a:noFill/>
        </p:spPr>
        <p:txBody>
          <a:bodyPr wrap="square" rtlCol="0">
            <a:spAutoFit/>
          </a:bodyPr>
          <a:lstStyle/>
          <a:p>
            <a:r>
              <a:rPr lang="en-GB" sz="2800" b="1" dirty="0" smtClean="0"/>
              <a:t>Sets</a:t>
            </a:r>
            <a:endParaRPr lang="en-US" sz="2800" b="1" dirty="0"/>
          </a:p>
        </p:txBody>
      </p:sp>
      <p:sp>
        <p:nvSpPr>
          <p:cNvPr id="10" name="CuadroTexto 9"/>
          <p:cNvSpPr txBox="1"/>
          <p:nvPr/>
        </p:nvSpPr>
        <p:spPr>
          <a:xfrm>
            <a:off x="654339" y="3152406"/>
            <a:ext cx="10402350"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smtClean="0">
                <a:latin typeface="Consolas" panose="020B0609020204030204" pitchFamily="49" charset="0"/>
              </a:rPr>
              <a:t>a = set()</a:t>
            </a:r>
          </a:p>
          <a:p>
            <a:pPr algn="just"/>
            <a:r>
              <a:rPr lang="en-GB" sz="2400" b="1" dirty="0">
                <a:latin typeface="Consolas" panose="020B0609020204030204" pitchFamily="49" charset="0"/>
              </a:rPr>
              <a:t>a</a:t>
            </a:r>
            <a:r>
              <a:rPr lang="en-GB" sz="2400" b="1" dirty="0" smtClean="0">
                <a:latin typeface="Consolas" panose="020B0609020204030204" pitchFamily="49" charset="0"/>
              </a:rPr>
              <a:t> = {}</a:t>
            </a:r>
          </a:p>
        </p:txBody>
      </p:sp>
      <p:sp>
        <p:nvSpPr>
          <p:cNvPr id="11" name="CuadroTexto 10"/>
          <p:cNvSpPr txBox="1"/>
          <p:nvPr/>
        </p:nvSpPr>
        <p:spPr>
          <a:xfrm>
            <a:off x="654339" y="4233065"/>
            <a:ext cx="10402350" cy="173664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2400" b="1" dirty="0" err="1" smtClean="0">
                <a:latin typeface="Consolas" panose="020B0609020204030204" pitchFamily="49" charset="0"/>
              </a:rPr>
              <a:t>a.add</a:t>
            </a:r>
            <a:r>
              <a:rPr lang="en-GB" sz="2400" b="1" dirty="0" smtClean="0">
                <a:latin typeface="Consolas" panose="020B0609020204030204" pitchFamily="49" charset="0"/>
              </a:rPr>
              <a:t>()</a:t>
            </a:r>
          </a:p>
          <a:p>
            <a:pPr algn="just"/>
            <a:r>
              <a:rPr lang="en-GB" sz="2400" b="1" dirty="0" err="1" smtClean="0">
                <a:latin typeface="Consolas" panose="020B0609020204030204" pitchFamily="49" charset="0"/>
              </a:rPr>
              <a:t>a.remove</a:t>
            </a:r>
            <a:r>
              <a:rPr lang="en-GB" sz="2400" b="1" dirty="0" smtClean="0">
                <a:latin typeface="Consolas" panose="020B0609020204030204" pitchFamily="49" charset="0"/>
              </a:rPr>
              <a:t>()</a:t>
            </a:r>
            <a:endParaRPr lang="en-GB" sz="2400" b="1" dirty="0">
              <a:latin typeface="Consolas" panose="020B0609020204030204" pitchFamily="49" charset="0"/>
            </a:endParaRPr>
          </a:p>
          <a:p>
            <a:pPr algn="just"/>
            <a:r>
              <a:rPr lang="en-GB" sz="2400" b="1" dirty="0">
                <a:latin typeface="Consolas" panose="020B0609020204030204" pitchFamily="49" charset="0"/>
              </a:rPr>
              <a:t>m</a:t>
            </a:r>
            <a:r>
              <a:rPr lang="en-GB" sz="2400" b="1" dirty="0" smtClean="0">
                <a:latin typeface="Consolas" panose="020B0609020204030204" pitchFamily="49" charset="0"/>
              </a:rPr>
              <a:t>in(a)</a:t>
            </a:r>
          </a:p>
          <a:p>
            <a:pPr algn="just"/>
            <a:r>
              <a:rPr lang="en-GB" sz="2400" b="1" dirty="0">
                <a:latin typeface="Consolas" panose="020B0609020204030204" pitchFamily="49" charset="0"/>
              </a:rPr>
              <a:t>m</a:t>
            </a:r>
            <a:r>
              <a:rPr lang="en-GB" sz="2400" b="1" dirty="0" smtClean="0">
                <a:latin typeface="Consolas" panose="020B0609020204030204" pitchFamily="49" charset="0"/>
              </a:rPr>
              <a:t>ax(a)</a:t>
            </a:r>
          </a:p>
        </p:txBody>
      </p:sp>
    </p:spTree>
    <p:extLst>
      <p:ext uri="{BB962C8B-B14F-4D97-AF65-F5344CB8AC3E}">
        <p14:creationId xmlns:p14="http://schemas.microsoft.com/office/powerpoint/2010/main" val="736700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Data Structures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rotWithShape="1">
          <a:blip r:embed="rId3"/>
          <a:srcRect b="48637"/>
          <a:stretch/>
        </p:blipFill>
        <p:spPr>
          <a:xfrm>
            <a:off x="0" y="1509985"/>
            <a:ext cx="6105546" cy="3801439"/>
          </a:xfrm>
          <a:prstGeom prst="rect">
            <a:avLst/>
          </a:prstGeom>
        </p:spPr>
      </p:pic>
      <p:pic>
        <p:nvPicPr>
          <p:cNvPr id="12" name="Imagen 11"/>
          <p:cNvPicPr>
            <a:picLocks noChangeAspect="1"/>
          </p:cNvPicPr>
          <p:nvPr/>
        </p:nvPicPr>
        <p:blipFill rotWithShape="1">
          <a:blip r:embed="rId3"/>
          <a:srcRect t="51361" b="535"/>
          <a:stretch/>
        </p:blipFill>
        <p:spPr>
          <a:xfrm>
            <a:off x="6096000" y="1630757"/>
            <a:ext cx="6105546" cy="3559893"/>
          </a:xfrm>
          <a:prstGeom prst="rect">
            <a:avLst/>
          </a:prstGeom>
        </p:spPr>
      </p:pic>
    </p:spTree>
    <p:extLst>
      <p:ext uri="{BB962C8B-B14F-4D97-AF65-F5344CB8AC3E}">
        <p14:creationId xmlns:p14="http://schemas.microsoft.com/office/powerpoint/2010/main" val="18766063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Conditions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a:stretch>
            <a:fillRect/>
          </a:stretch>
        </p:blipFill>
        <p:spPr>
          <a:xfrm>
            <a:off x="6669247" y="1594466"/>
            <a:ext cx="4555125" cy="3452700"/>
          </a:xfrm>
          <a:prstGeom prst="rect">
            <a:avLst/>
          </a:prstGeom>
        </p:spPr>
      </p:pic>
      <p:pic>
        <p:nvPicPr>
          <p:cNvPr id="3" name="Imagen 2"/>
          <p:cNvPicPr>
            <a:picLocks noChangeAspect="1"/>
          </p:cNvPicPr>
          <p:nvPr/>
        </p:nvPicPr>
        <p:blipFill>
          <a:blip r:embed="rId4"/>
          <a:stretch>
            <a:fillRect/>
          </a:stretch>
        </p:blipFill>
        <p:spPr>
          <a:xfrm>
            <a:off x="691099" y="1682287"/>
            <a:ext cx="4610743" cy="3277057"/>
          </a:xfrm>
          <a:prstGeom prst="rect">
            <a:avLst/>
          </a:prstGeom>
        </p:spPr>
      </p:pic>
    </p:spTree>
    <p:extLst>
      <p:ext uri="{BB962C8B-B14F-4D97-AF65-F5344CB8AC3E}">
        <p14:creationId xmlns:p14="http://schemas.microsoft.com/office/powerpoint/2010/main" val="3320386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Conditions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100668" y="1455578"/>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the roots of a Quadratic function.</a:t>
            </a:r>
          </a:p>
        </p:txBody>
      </p:sp>
      <p:sp>
        <p:nvSpPr>
          <p:cNvPr id="10" name="CuadroTexto 9"/>
          <p:cNvSpPr txBox="1"/>
          <p:nvPr/>
        </p:nvSpPr>
        <p:spPr>
          <a:xfrm>
            <a:off x="100668" y="862222"/>
            <a:ext cx="4639113" cy="523220"/>
          </a:xfrm>
          <a:prstGeom prst="rect">
            <a:avLst/>
          </a:prstGeom>
          <a:noFill/>
        </p:spPr>
        <p:txBody>
          <a:bodyPr wrap="square" rtlCol="0">
            <a:spAutoFit/>
          </a:bodyPr>
          <a:lstStyle/>
          <a:p>
            <a:r>
              <a:rPr lang="en-GB" sz="2800" b="1" dirty="0" smtClean="0"/>
              <a:t>Exercise 2:</a:t>
            </a:r>
            <a:endParaRPr lang="en-US" sz="2800" b="1" dirty="0"/>
          </a:p>
        </p:txBody>
      </p:sp>
      <p:sp>
        <p:nvSpPr>
          <p:cNvPr id="11" name="CuadroTexto 10"/>
          <p:cNvSpPr txBox="1"/>
          <p:nvPr/>
        </p:nvSpPr>
        <p:spPr>
          <a:xfrm>
            <a:off x="100667" y="2840266"/>
            <a:ext cx="4639113" cy="523220"/>
          </a:xfrm>
          <a:prstGeom prst="rect">
            <a:avLst/>
          </a:prstGeom>
          <a:noFill/>
        </p:spPr>
        <p:txBody>
          <a:bodyPr wrap="square" rtlCol="0">
            <a:spAutoFit/>
          </a:bodyPr>
          <a:lstStyle/>
          <a:p>
            <a:r>
              <a:rPr lang="en-GB" sz="2800" b="1" dirty="0" smtClean="0"/>
              <a:t>Exercise 3:</a:t>
            </a:r>
          </a:p>
        </p:txBody>
      </p:sp>
      <p:sp>
        <p:nvSpPr>
          <p:cNvPr id="12" name="CuadroTexto 11"/>
          <p:cNvSpPr txBox="1"/>
          <p:nvPr/>
        </p:nvSpPr>
        <p:spPr>
          <a:xfrm>
            <a:off x="100669" y="3369072"/>
            <a:ext cx="5016616" cy="173664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the </a:t>
            </a:r>
            <a:r>
              <a:rPr lang="en-GB" sz="2400" dirty="0" err="1" smtClean="0">
                <a:latin typeface="Consolas" panose="020B0609020204030204" pitchFamily="49" charset="0"/>
              </a:rPr>
              <a:t>color</a:t>
            </a:r>
            <a:r>
              <a:rPr lang="en-GB" sz="2400" dirty="0" smtClean="0">
                <a:latin typeface="Consolas" panose="020B0609020204030204" pitchFamily="49" charset="0"/>
              </a:rPr>
              <a:t> of a given wavelength in the visible light range.</a:t>
            </a:r>
          </a:p>
        </p:txBody>
      </p:sp>
      <p:pic>
        <p:nvPicPr>
          <p:cNvPr id="5" name="Imagen 4"/>
          <p:cNvPicPr>
            <a:picLocks noChangeAspect="1"/>
          </p:cNvPicPr>
          <p:nvPr/>
        </p:nvPicPr>
        <p:blipFill>
          <a:blip r:embed="rId3"/>
          <a:stretch>
            <a:fillRect/>
          </a:stretch>
        </p:blipFill>
        <p:spPr>
          <a:xfrm>
            <a:off x="5475966" y="2980187"/>
            <a:ext cx="6387176" cy="2556547"/>
          </a:xfrm>
          <a:prstGeom prst="rect">
            <a:avLst/>
          </a:prstGeom>
        </p:spPr>
      </p:pic>
    </p:spTree>
    <p:extLst>
      <p:ext uri="{BB962C8B-B14F-4D97-AF65-F5344CB8AC3E}">
        <p14:creationId xmlns:p14="http://schemas.microsoft.com/office/powerpoint/2010/main" val="1426470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What?</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82" y="1466486"/>
            <a:ext cx="4134528" cy="2745585"/>
          </a:xfrm>
          <a:prstGeom prst="rect">
            <a:avLst/>
          </a:prstGeom>
        </p:spPr>
      </p:pic>
      <p:sp>
        <p:nvSpPr>
          <p:cNvPr id="9" name="CuadroTexto 8"/>
          <p:cNvSpPr txBox="1"/>
          <p:nvPr/>
        </p:nvSpPr>
        <p:spPr>
          <a:xfrm>
            <a:off x="243282" y="4340285"/>
            <a:ext cx="1719743" cy="307777"/>
          </a:xfrm>
          <a:prstGeom prst="rect">
            <a:avLst/>
          </a:prstGeom>
          <a:noFill/>
        </p:spPr>
        <p:txBody>
          <a:bodyPr wrap="square" rtlCol="0">
            <a:spAutoFit/>
          </a:bodyPr>
          <a:lstStyle/>
          <a:p>
            <a:r>
              <a:rPr lang="en-GB" sz="1400" b="1" dirty="0" smtClean="0"/>
              <a:t>Source: </a:t>
            </a:r>
            <a:r>
              <a:rPr lang="en-GB" sz="1400" dirty="0" smtClean="0"/>
              <a:t>pixabay.com</a:t>
            </a:r>
            <a:endParaRPr lang="en-US" sz="1400" dirty="0"/>
          </a:p>
        </p:txBody>
      </p:sp>
    </p:spTree>
    <p:extLst>
      <p:ext uri="{BB962C8B-B14F-4D97-AF65-F5344CB8AC3E}">
        <p14:creationId xmlns:p14="http://schemas.microsoft.com/office/powerpoint/2010/main" val="1004725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Looping</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3" name="Imagen 2"/>
          <p:cNvPicPr>
            <a:picLocks noChangeAspect="1"/>
          </p:cNvPicPr>
          <p:nvPr/>
        </p:nvPicPr>
        <p:blipFill>
          <a:blip r:embed="rId3"/>
          <a:stretch>
            <a:fillRect/>
          </a:stretch>
        </p:blipFill>
        <p:spPr>
          <a:xfrm>
            <a:off x="100668" y="1079212"/>
            <a:ext cx="6573374" cy="5184859"/>
          </a:xfrm>
          <a:prstGeom prst="rect">
            <a:avLst/>
          </a:prstGeom>
        </p:spPr>
      </p:pic>
    </p:spTree>
    <p:extLst>
      <p:ext uri="{BB962C8B-B14F-4D97-AF65-F5344CB8AC3E}">
        <p14:creationId xmlns:p14="http://schemas.microsoft.com/office/powerpoint/2010/main" val="3451805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Looping</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100668" y="1455578"/>
            <a:ext cx="10402349" cy="51077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pi approximations</a:t>
            </a:r>
          </a:p>
        </p:txBody>
      </p:sp>
      <p:sp>
        <p:nvSpPr>
          <p:cNvPr id="10" name="CuadroTexto 9"/>
          <p:cNvSpPr txBox="1"/>
          <p:nvPr/>
        </p:nvSpPr>
        <p:spPr>
          <a:xfrm>
            <a:off x="100668" y="862222"/>
            <a:ext cx="4639113" cy="523220"/>
          </a:xfrm>
          <a:prstGeom prst="rect">
            <a:avLst/>
          </a:prstGeom>
          <a:noFill/>
        </p:spPr>
        <p:txBody>
          <a:bodyPr wrap="square" rtlCol="0">
            <a:spAutoFit/>
          </a:bodyPr>
          <a:lstStyle/>
          <a:p>
            <a:r>
              <a:rPr lang="en-GB" sz="2800" b="1" dirty="0" smtClean="0"/>
              <a:t>Exercise </a:t>
            </a:r>
            <a:r>
              <a:rPr lang="en-GB" sz="2800" b="1" dirty="0"/>
              <a:t>4</a:t>
            </a:r>
            <a:r>
              <a:rPr lang="en-GB" sz="2800" b="1" dirty="0" smtClean="0"/>
              <a:t>:</a:t>
            </a:r>
            <a:endParaRPr lang="en-US" sz="2800" b="1" dirty="0"/>
          </a:p>
        </p:txBody>
      </p:sp>
      <p:pic>
        <p:nvPicPr>
          <p:cNvPr id="3" name="Imagen 2"/>
          <p:cNvPicPr>
            <a:picLocks noChangeAspect="1"/>
          </p:cNvPicPr>
          <p:nvPr/>
        </p:nvPicPr>
        <p:blipFill>
          <a:blip r:embed="rId3"/>
          <a:stretch>
            <a:fillRect/>
          </a:stretch>
        </p:blipFill>
        <p:spPr>
          <a:xfrm>
            <a:off x="254153" y="2036492"/>
            <a:ext cx="11364911" cy="1286054"/>
          </a:xfrm>
          <a:prstGeom prst="rect">
            <a:avLst/>
          </a:prstGeom>
        </p:spPr>
      </p:pic>
      <p:sp>
        <p:nvSpPr>
          <p:cNvPr id="13" name="CuadroTexto 12"/>
          <p:cNvSpPr txBox="1"/>
          <p:nvPr/>
        </p:nvSpPr>
        <p:spPr>
          <a:xfrm>
            <a:off x="100668" y="4333765"/>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prime numbers up to a certain value.</a:t>
            </a:r>
          </a:p>
        </p:txBody>
      </p:sp>
      <p:sp>
        <p:nvSpPr>
          <p:cNvPr id="14" name="CuadroTexto 13"/>
          <p:cNvSpPr txBox="1"/>
          <p:nvPr/>
        </p:nvSpPr>
        <p:spPr>
          <a:xfrm>
            <a:off x="100668" y="3740409"/>
            <a:ext cx="4639113" cy="523220"/>
          </a:xfrm>
          <a:prstGeom prst="rect">
            <a:avLst/>
          </a:prstGeom>
          <a:noFill/>
        </p:spPr>
        <p:txBody>
          <a:bodyPr wrap="square" rtlCol="0">
            <a:spAutoFit/>
          </a:bodyPr>
          <a:lstStyle/>
          <a:p>
            <a:r>
              <a:rPr lang="en-GB" sz="2800" b="1" dirty="0" smtClean="0"/>
              <a:t>Exercise 5:</a:t>
            </a:r>
            <a:endParaRPr lang="en-US" sz="2800" b="1" dirty="0"/>
          </a:p>
        </p:txBody>
      </p:sp>
    </p:spTree>
    <p:extLst>
      <p:ext uri="{BB962C8B-B14F-4D97-AF65-F5344CB8AC3E}">
        <p14:creationId xmlns:p14="http://schemas.microsoft.com/office/powerpoint/2010/main" val="2744339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Looping</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a:stretch>
            <a:fillRect/>
          </a:stretch>
        </p:blipFill>
        <p:spPr>
          <a:xfrm>
            <a:off x="6821284" y="1423623"/>
            <a:ext cx="5365822" cy="4840448"/>
          </a:xfrm>
          <a:prstGeom prst="rect">
            <a:avLst/>
          </a:prstGeom>
        </p:spPr>
      </p:pic>
      <p:pic>
        <p:nvPicPr>
          <p:cNvPr id="3" name="Imagen 2"/>
          <p:cNvPicPr>
            <a:picLocks noChangeAspect="1"/>
          </p:cNvPicPr>
          <p:nvPr/>
        </p:nvPicPr>
        <p:blipFill>
          <a:blip r:embed="rId4"/>
          <a:stretch>
            <a:fillRect/>
          </a:stretch>
        </p:blipFill>
        <p:spPr>
          <a:xfrm>
            <a:off x="100668" y="1079212"/>
            <a:ext cx="6573374" cy="5184859"/>
          </a:xfrm>
          <a:prstGeom prst="rect">
            <a:avLst/>
          </a:prstGeom>
        </p:spPr>
      </p:pic>
    </p:spTree>
    <p:extLst>
      <p:ext uri="{BB962C8B-B14F-4D97-AF65-F5344CB8AC3E}">
        <p14:creationId xmlns:p14="http://schemas.microsoft.com/office/powerpoint/2010/main" val="40354953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Looping</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9" name="CuadroTexto 8"/>
          <p:cNvSpPr txBox="1"/>
          <p:nvPr/>
        </p:nvSpPr>
        <p:spPr>
          <a:xfrm>
            <a:off x="100668" y="1455578"/>
            <a:ext cx="10402349" cy="91940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the square root using the newton’s method </a:t>
            </a:r>
          </a:p>
        </p:txBody>
      </p:sp>
      <p:sp>
        <p:nvSpPr>
          <p:cNvPr id="10" name="CuadroTexto 9"/>
          <p:cNvSpPr txBox="1"/>
          <p:nvPr/>
        </p:nvSpPr>
        <p:spPr>
          <a:xfrm>
            <a:off x="100668" y="862222"/>
            <a:ext cx="4639113" cy="523220"/>
          </a:xfrm>
          <a:prstGeom prst="rect">
            <a:avLst/>
          </a:prstGeom>
          <a:noFill/>
        </p:spPr>
        <p:txBody>
          <a:bodyPr wrap="square" rtlCol="0">
            <a:spAutoFit/>
          </a:bodyPr>
          <a:lstStyle/>
          <a:p>
            <a:r>
              <a:rPr lang="en-GB" sz="2800" b="1" dirty="0" smtClean="0"/>
              <a:t>Exercise 6:</a:t>
            </a:r>
            <a:endParaRPr lang="en-US" sz="2800" b="1" dirty="0"/>
          </a:p>
        </p:txBody>
      </p:sp>
      <p:sp>
        <p:nvSpPr>
          <p:cNvPr id="11" name="CuadroTexto 10"/>
          <p:cNvSpPr txBox="1"/>
          <p:nvPr/>
        </p:nvSpPr>
        <p:spPr>
          <a:xfrm>
            <a:off x="100667" y="2840266"/>
            <a:ext cx="4639113" cy="523220"/>
          </a:xfrm>
          <a:prstGeom prst="rect">
            <a:avLst/>
          </a:prstGeom>
          <a:noFill/>
        </p:spPr>
        <p:txBody>
          <a:bodyPr wrap="square" rtlCol="0">
            <a:spAutoFit/>
          </a:bodyPr>
          <a:lstStyle/>
          <a:p>
            <a:r>
              <a:rPr lang="en-GB" sz="2800" b="1" dirty="0" smtClean="0"/>
              <a:t>Exercise 7:</a:t>
            </a:r>
          </a:p>
        </p:txBody>
      </p:sp>
      <p:sp>
        <p:nvSpPr>
          <p:cNvPr id="12" name="CuadroTexto 11"/>
          <p:cNvSpPr txBox="1"/>
          <p:nvPr/>
        </p:nvSpPr>
        <p:spPr>
          <a:xfrm>
            <a:off x="100669" y="3369072"/>
            <a:ext cx="5016616" cy="173664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smtClean="0">
                <a:latin typeface="Consolas" panose="020B0609020204030204" pitchFamily="49" charset="0"/>
              </a:rPr>
              <a:t>Create a program that returns the prime factorization of any number.</a:t>
            </a:r>
          </a:p>
        </p:txBody>
      </p:sp>
      <p:pic>
        <p:nvPicPr>
          <p:cNvPr id="2" name="Imagen 1"/>
          <p:cNvPicPr>
            <a:picLocks noChangeAspect="1"/>
          </p:cNvPicPr>
          <p:nvPr/>
        </p:nvPicPr>
        <p:blipFill>
          <a:blip r:embed="rId3"/>
          <a:stretch>
            <a:fillRect/>
          </a:stretch>
        </p:blipFill>
        <p:spPr>
          <a:xfrm>
            <a:off x="5897461" y="3123952"/>
            <a:ext cx="5253061" cy="2425086"/>
          </a:xfrm>
          <a:prstGeom prst="rect">
            <a:avLst/>
          </a:prstGeom>
        </p:spPr>
      </p:pic>
    </p:spTree>
    <p:extLst>
      <p:ext uri="{BB962C8B-B14F-4D97-AF65-F5344CB8AC3E}">
        <p14:creationId xmlns:p14="http://schemas.microsoft.com/office/powerpoint/2010/main" val="37494244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Functions</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3" name="Imagen 2"/>
          <p:cNvPicPr>
            <a:picLocks noChangeAspect="1"/>
          </p:cNvPicPr>
          <p:nvPr/>
        </p:nvPicPr>
        <p:blipFill>
          <a:blip r:embed="rId3"/>
          <a:stretch>
            <a:fillRect/>
          </a:stretch>
        </p:blipFill>
        <p:spPr>
          <a:xfrm>
            <a:off x="1828204" y="1986752"/>
            <a:ext cx="8535591" cy="2448267"/>
          </a:xfrm>
          <a:prstGeom prst="rect">
            <a:avLst/>
          </a:prstGeom>
        </p:spPr>
      </p:pic>
    </p:spTree>
    <p:extLst>
      <p:ext uri="{BB962C8B-B14F-4D97-AF65-F5344CB8AC3E}">
        <p14:creationId xmlns:p14="http://schemas.microsoft.com/office/powerpoint/2010/main" val="3910419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Rectángulo 4"/>
          <p:cNvSpPr/>
          <p:nvPr/>
        </p:nvSpPr>
        <p:spPr>
          <a:xfrm>
            <a:off x="537939" y="1108632"/>
            <a:ext cx="9965077" cy="830997"/>
          </a:xfrm>
          <a:prstGeom prst="rect">
            <a:avLst/>
          </a:prstGeom>
        </p:spPr>
        <p:txBody>
          <a:bodyPr wrap="square">
            <a:spAutoFit/>
          </a:bodyPr>
          <a:lstStyle/>
          <a:p>
            <a:pPr algn="just"/>
            <a:r>
              <a:rPr lang="en-US" sz="2400" b="1" dirty="0" smtClean="0"/>
              <a:t>Automate the boring stuff with Python. Practical Programming for total beginners. </a:t>
            </a:r>
            <a:r>
              <a:rPr lang="en-US" sz="2400" dirty="0" smtClean="0"/>
              <a:t>Al </a:t>
            </a:r>
            <a:r>
              <a:rPr lang="en-US" sz="2400" dirty="0" err="1" smtClean="0"/>
              <a:t>Sweigart</a:t>
            </a:r>
            <a:r>
              <a:rPr lang="en-US" sz="2400" dirty="0" smtClean="0"/>
              <a:t>.</a:t>
            </a:r>
            <a:endParaRPr lang="en-US" sz="2400" b="1" dirty="0"/>
          </a:p>
        </p:txBody>
      </p:sp>
      <p:sp>
        <p:nvSpPr>
          <p:cNvPr id="9" name="Rectángulo 8"/>
          <p:cNvSpPr/>
          <p:nvPr/>
        </p:nvSpPr>
        <p:spPr>
          <a:xfrm>
            <a:off x="476496" y="2110823"/>
            <a:ext cx="10087961" cy="461665"/>
          </a:xfrm>
          <a:prstGeom prst="rect">
            <a:avLst/>
          </a:prstGeom>
        </p:spPr>
        <p:txBody>
          <a:bodyPr wrap="square">
            <a:spAutoFit/>
          </a:bodyPr>
          <a:lstStyle/>
          <a:p>
            <a:pPr algn="just"/>
            <a:r>
              <a:rPr lang="en-US" sz="2400" b="1" dirty="0" smtClean="0"/>
              <a:t>Learning Python.</a:t>
            </a:r>
            <a:r>
              <a:rPr lang="en-US" sz="2400" dirty="0" smtClean="0"/>
              <a:t> </a:t>
            </a:r>
            <a:r>
              <a:rPr lang="en-US" sz="2400" dirty="0" err="1" smtClean="0"/>
              <a:t>Fabrizio</a:t>
            </a:r>
            <a:r>
              <a:rPr lang="en-US" sz="2400" dirty="0" smtClean="0"/>
              <a:t> Romano.</a:t>
            </a:r>
            <a:endParaRPr lang="en-US" sz="2400" b="1" dirty="0"/>
          </a:p>
        </p:txBody>
      </p:sp>
      <p:sp>
        <p:nvSpPr>
          <p:cNvPr id="10" name="Rectángulo 9"/>
          <p:cNvSpPr/>
          <p:nvPr/>
        </p:nvSpPr>
        <p:spPr>
          <a:xfrm>
            <a:off x="476496" y="2743682"/>
            <a:ext cx="10087961" cy="830997"/>
          </a:xfrm>
          <a:prstGeom prst="rect">
            <a:avLst/>
          </a:prstGeom>
        </p:spPr>
        <p:txBody>
          <a:bodyPr wrap="square">
            <a:spAutoFit/>
          </a:bodyPr>
          <a:lstStyle/>
          <a:p>
            <a:pPr algn="just"/>
            <a:r>
              <a:rPr lang="en-US" sz="2400" b="1" dirty="0" smtClean="0"/>
              <a:t>The Python Workbook. A brief introduction with exercises and solutions. </a:t>
            </a:r>
            <a:r>
              <a:rPr lang="en-US" sz="2400" dirty="0" smtClean="0"/>
              <a:t>Ben Stephenson.</a:t>
            </a:r>
            <a:endParaRPr lang="en-US" sz="2400" b="1" dirty="0"/>
          </a:p>
        </p:txBody>
      </p:sp>
    </p:spTree>
    <p:extLst>
      <p:ext uri="{BB962C8B-B14F-4D97-AF65-F5344CB8AC3E}">
        <p14:creationId xmlns:p14="http://schemas.microsoft.com/office/powerpoint/2010/main" val="23009178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5" name="Rectángulo 4"/>
          <p:cNvSpPr/>
          <p:nvPr/>
        </p:nvSpPr>
        <p:spPr>
          <a:xfrm>
            <a:off x="537939" y="1108632"/>
            <a:ext cx="9965077" cy="830997"/>
          </a:xfrm>
          <a:prstGeom prst="rect">
            <a:avLst/>
          </a:prstGeom>
        </p:spPr>
        <p:txBody>
          <a:bodyPr wrap="square">
            <a:spAutoFit/>
          </a:bodyPr>
          <a:lstStyle/>
          <a:p>
            <a:pPr algn="just"/>
            <a:r>
              <a:rPr lang="en-US" sz="2400" b="1" dirty="0" smtClean="0"/>
              <a:t>Automate the boring stuff with Python. Practical Programming for total beginners. </a:t>
            </a:r>
            <a:r>
              <a:rPr lang="en-US" sz="2400" dirty="0" smtClean="0"/>
              <a:t>Al </a:t>
            </a:r>
            <a:r>
              <a:rPr lang="en-US" sz="2400" dirty="0" err="1" smtClean="0"/>
              <a:t>Sweigart</a:t>
            </a:r>
            <a:r>
              <a:rPr lang="en-US" sz="2400" dirty="0" smtClean="0"/>
              <a:t>.</a:t>
            </a:r>
            <a:endParaRPr lang="en-US" sz="2400" b="1" dirty="0"/>
          </a:p>
        </p:txBody>
      </p:sp>
      <p:sp>
        <p:nvSpPr>
          <p:cNvPr id="9" name="Rectángulo 8"/>
          <p:cNvSpPr/>
          <p:nvPr/>
        </p:nvSpPr>
        <p:spPr>
          <a:xfrm>
            <a:off x="476496" y="2110823"/>
            <a:ext cx="10087961" cy="461665"/>
          </a:xfrm>
          <a:prstGeom prst="rect">
            <a:avLst/>
          </a:prstGeom>
        </p:spPr>
        <p:txBody>
          <a:bodyPr wrap="square">
            <a:spAutoFit/>
          </a:bodyPr>
          <a:lstStyle/>
          <a:p>
            <a:pPr algn="just"/>
            <a:r>
              <a:rPr lang="en-US" sz="2400" b="1" dirty="0" smtClean="0"/>
              <a:t>Learning Python.</a:t>
            </a:r>
            <a:r>
              <a:rPr lang="en-US" sz="2400" dirty="0" smtClean="0"/>
              <a:t> </a:t>
            </a:r>
            <a:r>
              <a:rPr lang="en-US" sz="2400" dirty="0" err="1" smtClean="0"/>
              <a:t>Fabrizio</a:t>
            </a:r>
            <a:r>
              <a:rPr lang="en-US" sz="2400" dirty="0" smtClean="0"/>
              <a:t> Romano.</a:t>
            </a:r>
            <a:endParaRPr lang="en-US" sz="2400" b="1" dirty="0"/>
          </a:p>
        </p:txBody>
      </p:sp>
      <p:sp>
        <p:nvSpPr>
          <p:cNvPr id="10" name="Rectángulo 9"/>
          <p:cNvSpPr/>
          <p:nvPr/>
        </p:nvSpPr>
        <p:spPr>
          <a:xfrm>
            <a:off x="476496" y="2743682"/>
            <a:ext cx="10087961" cy="830997"/>
          </a:xfrm>
          <a:prstGeom prst="rect">
            <a:avLst/>
          </a:prstGeom>
        </p:spPr>
        <p:txBody>
          <a:bodyPr wrap="square">
            <a:spAutoFit/>
          </a:bodyPr>
          <a:lstStyle/>
          <a:p>
            <a:pPr algn="just"/>
            <a:r>
              <a:rPr lang="en-US" sz="2400" b="1" dirty="0" smtClean="0"/>
              <a:t>The Python Workbook. A brief introduction with exercises and solutions. </a:t>
            </a:r>
            <a:r>
              <a:rPr lang="en-US" sz="2400" dirty="0" smtClean="0"/>
              <a:t>Ben Stephenson.</a:t>
            </a:r>
            <a:endParaRPr lang="en-US" sz="2400" b="1" dirty="0"/>
          </a:p>
        </p:txBody>
      </p:sp>
      <p:sp>
        <p:nvSpPr>
          <p:cNvPr id="6" name="Rectángulo 5"/>
          <p:cNvSpPr/>
          <p:nvPr/>
        </p:nvSpPr>
        <p:spPr>
          <a:xfrm>
            <a:off x="476496" y="3745873"/>
            <a:ext cx="8286564" cy="461665"/>
          </a:xfrm>
          <a:prstGeom prst="rect">
            <a:avLst/>
          </a:prstGeom>
        </p:spPr>
        <p:txBody>
          <a:bodyPr wrap="none">
            <a:spAutoFit/>
          </a:bodyPr>
          <a:lstStyle/>
          <a:p>
            <a:r>
              <a:rPr lang="en-US" sz="2400" dirty="0" smtClean="0">
                <a:hlinkClick r:id="rId3"/>
              </a:rPr>
              <a:t>https://wiki.python.org/moin/BeginnersGuide/NonProgrammers</a:t>
            </a:r>
            <a:endParaRPr lang="en-US" sz="2400" dirty="0"/>
          </a:p>
        </p:txBody>
      </p:sp>
    </p:spTree>
    <p:extLst>
      <p:ext uri="{BB962C8B-B14F-4D97-AF65-F5344CB8AC3E}">
        <p14:creationId xmlns:p14="http://schemas.microsoft.com/office/powerpoint/2010/main" val="28185360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878" y="3571477"/>
            <a:ext cx="2962275" cy="2962275"/>
          </a:xfrm>
          <a:prstGeom prst="rect">
            <a:avLst/>
          </a:prstGeom>
        </p:spPr>
      </p:pic>
      <p:sp>
        <p:nvSpPr>
          <p:cNvPr id="5" name="Rectángulo 4"/>
          <p:cNvSpPr/>
          <p:nvPr/>
        </p:nvSpPr>
        <p:spPr>
          <a:xfrm>
            <a:off x="537939" y="1108632"/>
            <a:ext cx="9965077" cy="830997"/>
          </a:xfrm>
          <a:prstGeom prst="rect">
            <a:avLst/>
          </a:prstGeom>
        </p:spPr>
        <p:txBody>
          <a:bodyPr wrap="square">
            <a:spAutoFit/>
          </a:bodyPr>
          <a:lstStyle/>
          <a:p>
            <a:pPr algn="just"/>
            <a:r>
              <a:rPr lang="en-US" sz="2400" b="1" dirty="0" smtClean="0"/>
              <a:t>Automate the boring stuff with Python. Practical Programming for total beginners. </a:t>
            </a:r>
            <a:r>
              <a:rPr lang="en-US" sz="2400" dirty="0" smtClean="0"/>
              <a:t>Al </a:t>
            </a:r>
            <a:r>
              <a:rPr lang="en-US" sz="2400" dirty="0" err="1" smtClean="0"/>
              <a:t>Sweigart</a:t>
            </a:r>
            <a:r>
              <a:rPr lang="en-US" sz="2400" dirty="0" smtClean="0"/>
              <a:t>.</a:t>
            </a:r>
            <a:endParaRPr lang="en-US" sz="2400" b="1" dirty="0"/>
          </a:p>
        </p:txBody>
      </p:sp>
      <p:sp>
        <p:nvSpPr>
          <p:cNvPr id="9" name="Rectángulo 8"/>
          <p:cNvSpPr/>
          <p:nvPr/>
        </p:nvSpPr>
        <p:spPr>
          <a:xfrm>
            <a:off x="476496" y="2110823"/>
            <a:ext cx="10087961" cy="461665"/>
          </a:xfrm>
          <a:prstGeom prst="rect">
            <a:avLst/>
          </a:prstGeom>
        </p:spPr>
        <p:txBody>
          <a:bodyPr wrap="square">
            <a:spAutoFit/>
          </a:bodyPr>
          <a:lstStyle/>
          <a:p>
            <a:pPr algn="just"/>
            <a:r>
              <a:rPr lang="en-US" sz="2400" b="1" dirty="0" smtClean="0"/>
              <a:t>Learning Python.</a:t>
            </a:r>
            <a:r>
              <a:rPr lang="en-US" sz="2400" dirty="0" smtClean="0"/>
              <a:t> </a:t>
            </a:r>
            <a:r>
              <a:rPr lang="en-US" sz="2400" dirty="0" err="1" smtClean="0"/>
              <a:t>Fabrizio</a:t>
            </a:r>
            <a:r>
              <a:rPr lang="en-US" sz="2400" dirty="0" smtClean="0"/>
              <a:t> Romano.</a:t>
            </a:r>
            <a:endParaRPr lang="en-US" sz="2400" b="1" dirty="0"/>
          </a:p>
        </p:txBody>
      </p:sp>
      <p:sp>
        <p:nvSpPr>
          <p:cNvPr id="10" name="Rectángulo 9"/>
          <p:cNvSpPr/>
          <p:nvPr/>
        </p:nvSpPr>
        <p:spPr>
          <a:xfrm>
            <a:off x="476496" y="2743682"/>
            <a:ext cx="10087961" cy="830997"/>
          </a:xfrm>
          <a:prstGeom prst="rect">
            <a:avLst/>
          </a:prstGeom>
        </p:spPr>
        <p:txBody>
          <a:bodyPr wrap="square">
            <a:spAutoFit/>
          </a:bodyPr>
          <a:lstStyle/>
          <a:p>
            <a:pPr algn="just"/>
            <a:r>
              <a:rPr lang="en-US" sz="2400" b="1" dirty="0" smtClean="0"/>
              <a:t>The Python Workbook. A brief introduction with exercises and solutions. </a:t>
            </a:r>
            <a:r>
              <a:rPr lang="en-US" sz="2400" dirty="0" smtClean="0"/>
              <a:t>Ben Stephenson.</a:t>
            </a:r>
            <a:endParaRPr lang="en-US" sz="2400" b="1" dirty="0"/>
          </a:p>
        </p:txBody>
      </p:sp>
      <p:sp>
        <p:nvSpPr>
          <p:cNvPr id="6" name="Rectángulo 5"/>
          <p:cNvSpPr/>
          <p:nvPr/>
        </p:nvSpPr>
        <p:spPr>
          <a:xfrm>
            <a:off x="476496" y="3745873"/>
            <a:ext cx="8286564" cy="461665"/>
          </a:xfrm>
          <a:prstGeom prst="rect">
            <a:avLst/>
          </a:prstGeom>
        </p:spPr>
        <p:txBody>
          <a:bodyPr wrap="none">
            <a:spAutoFit/>
          </a:bodyPr>
          <a:lstStyle/>
          <a:p>
            <a:r>
              <a:rPr lang="en-US" sz="2400" dirty="0" smtClean="0">
                <a:hlinkClick r:id="rId4"/>
              </a:rPr>
              <a:t>https://wiki.python.org/moin/BeginnersGuide/NonProgrammers</a:t>
            </a:r>
            <a:endParaRPr lang="en-US" sz="2400" dirty="0"/>
          </a:p>
        </p:txBody>
      </p:sp>
      <p:pic>
        <p:nvPicPr>
          <p:cNvPr id="12" name="Imagen 11"/>
          <p:cNvPicPr>
            <a:picLocks noChangeAspect="1"/>
          </p:cNvPicPr>
          <p:nvPr/>
        </p:nvPicPr>
        <p:blipFill rotWithShape="1">
          <a:blip r:embed="rId5"/>
          <a:srcRect l="9404" t="9040" r="8741" b="5894"/>
          <a:stretch/>
        </p:blipFill>
        <p:spPr>
          <a:xfrm>
            <a:off x="3242166" y="4360942"/>
            <a:ext cx="4911234" cy="1995408"/>
          </a:xfrm>
          <a:prstGeom prst="rect">
            <a:avLst/>
          </a:prstGeom>
        </p:spPr>
      </p:pic>
    </p:spTree>
    <p:extLst>
      <p:ext uri="{BB962C8B-B14F-4D97-AF65-F5344CB8AC3E}">
        <p14:creationId xmlns:p14="http://schemas.microsoft.com/office/powerpoint/2010/main" val="3665391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What?</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82" y="1466486"/>
            <a:ext cx="4134528" cy="2745585"/>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232" y="1466486"/>
            <a:ext cx="3670837" cy="2745585"/>
          </a:xfrm>
          <a:prstGeom prst="rect">
            <a:avLst/>
          </a:prstGeom>
        </p:spPr>
      </p:pic>
      <p:sp>
        <p:nvSpPr>
          <p:cNvPr id="9" name="CuadroTexto 8"/>
          <p:cNvSpPr txBox="1"/>
          <p:nvPr/>
        </p:nvSpPr>
        <p:spPr>
          <a:xfrm>
            <a:off x="243282" y="4340285"/>
            <a:ext cx="1719743" cy="307777"/>
          </a:xfrm>
          <a:prstGeom prst="rect">
            <a:avLst/>
          </a:prstGeom>
          <a:noFill/>
        </p:spPr>
        <p:txBody>
          <a:bodyPr wrap="square" rtlCol="0">
            <a:spAutoFit/>
          </a:bodyPr>
          <a:lstStyle/>
          <a:p>
            <a:r>
              <a:rPr lang="en-GB" sz="1400" b="1" dirty="0" smtClean="0"/>
              <a:t>Source</a:t>
            </a:r>
            <a:r>
              <a:rPr lang="en-GB" sz="1400" dirty="0" smtClean="0"/>
              <a:t>: pixabay.com</a:t>
            </a:r>
            <a:endParaRPr lang="en-US" sz="1400" dirty="0"/>
          </a:p>
        </p:txBody>
      </p:sp>
      <p:sp>
        <p:nvSpPr>
          <p:cNvPr id="10" name="CuadroTexto 9"/>
          <p:cNvSpPr txBox="1"/>
          <p:nvPr/>
        </p:nvSpPr>
        <p:spPr>
          <a:xfrm>
            <a:off x="8057232" y="4324416"/>
            <a:ext cx="1892111" cy="307777"/>
          </a:xfrm>
          <a:prstGeom prst="rect">
            <a:avLst/>
          </a:prstGeom>
          <a:noFill/>
        </p:spPr>
        <p:txBody>
          <a:bodyPr wrap="square" rtlCol="0">
            <a:spAutoFit/>
          </a:bodyPr>
          <a:lstStyle/>
          <a:p>
            <a:r>
              <a:rPr lang="en-GB" sz="1400" b="1" dirty="0" smtClean="0"/>
              <a:t>Source: </a:t>
            </a:r>
            <a:r>
              <a:rPr lang="en-GB" sz="1400" dirty="0" smtClean="0"/>
              <a:t>wikipedia.org</a:t>
            </a:r>
            <a:endParaRPr lang="en-US" sz="1400" dirty="0"/>
          </a:p>
        </p:txBody>
      </p:sp>
    </p:spTree>
    <p:extLst>
      <p:ext uri="{BB962C8B-B14F-4D97-AF65-F5344CB8AC3E}">
        <p14:creationId xmlns:p14="http://schemas.microsoft.com/office/powerpoint/2010/main" val="3217619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What?</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82" y="1466486"/>
            <a:ext cx="4134528" cy="2745585"/>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232" y="1466486"/>
            <a:ext cx="3670837" cy="2745585"/>
          </a:xfrm>
          <a:prstGeom prst="rect">
            <a:avLst/>
          </a:prstGeom>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10875" t="9293" r="6114" b="17783"/>
          <a:stretch/>
        </p:blipFill>
        <p:spPr>
          <a:xfrm>
            <a:off x="3919057" y="4776277"/>
            <a:ext cx="4353886" cy="1291905"/>
          </a:xfrm>
          <a:prstGeom prst="rect">
            <a:avLst/>
          </a:prstGeom>
        </p:spPr>
      </p:pic>
      <p:sp>
        <p:nvSpPr>
          <p:cNvPr id="9" name="CuadroTexto 8"/>
          <p:cNvSpPr txBox="1"/>
          <p:nvPr/>
        </p:nvSpPr>
        <p:spPr>
          <a:xfrm>
            <a:off x="243282" y="4340285"/>
            <a:ext cx="1719743" cy="307777"/>
          </a:xfrm>
          <a:prstGeom prst="rect">
            <a:avLst/>
          </a:prstGeom>
          <a:noFill/>
        </p:spPr>
        <p:txBody>
          <a:bodyPr wrap="square" rtlCol="0">
            <a:spAutoFit/>
          </a:bodyPr>
          <a:lstStyle/>
          <a:p>
            <a:r>
              <a:rPr lang="en-GB" sz="1400" dirty="0" smtClean="0"/>
              <a:t>Source: pixabay.com</a:t>
            </a:r>
            <a:endParaRPr lang="en-US" sz="1400" dirty="0"/>
          </a:p>
        </p:txBody>
      </p:sp>
      <p:sp>
        <p:nvSpPr>
          <p:cNvPr id="10" name="CuadroTexto 9"/>
          <p:cNvSpPr txBox="1"/>
          <p:nvPr/>
        </p:nvSpPr>
        <p:spPr>
          <a:xfrm>
            <a:off x="8057232" y="4324416"/>
            <a:ext cx="1892111" cy="307777"/>
          </a:xfrm>
          <a:prstGeom prst="rect">
            <a:avLst/>
          </a:prstGeom>
          <a:noFill/>
        </p:spPr>
        <p:txBody>
          <a:bodyPr wrap="square" rtlCol="0">
            <a:spAutoFit/>
          </a:bodyPr>
          <a:lstStyle/>
          <a:p>
            <a:r>
              <a:rPr lang="en-GB" sz="1400" dirty="0" smtClean="0"/>
              <a:t>Source: wikipedia.org</a:t>
            </a:r>
            <a:endParaRPr lang="en-US" sz="1400" dirty="0"/>
          </a:p>
        </p:txBody>
      </p:sp>
      <p:sp>
        <p:nvSpPr>
          <p:cNvPr id="11" name="CuadroTexto 10"/>
          <p:cNvSpPr txBox="1"/>
          <p:nvPr/>
        </p:nvSpPr>
        <p:spPr>
          <a:xfrm>
            <a:off x="4038600" y="5978445"/>
            <a:ext cx="1892111" cy="307777"/>
          </a:xfrm>
          <a:prstGeom prst="rect">
            <a:avLst/>
          </a:prstGeom>
          <a:noFill/>
        </p:spPr>
        <p:txBody>
          <a:bodyPr wrap="square" rtlCol="0">
            <a:spAutoFit/>
          </a:bodyPr>
          <a:lstStyle/>
          <a:p>
            <a:r>
              <a:rPr lang="en-GB" sz="1400" b="1" dirty="0" smtClean="0"/>
              <a:t>Source: </a:t>
            </a:r>
            <a:r>
              <a:rPr lang="en-GB" sz="1400" dirty="0" smtClean="0"/>
              <a:t>python.org</a:t>
            </a:r>
            <a:endParaRPr lang="en-US" sz="1400" dirty="0"/>
          </a:p>
        </p:txBody>
      </p:sp>
      <p:pic>
        <p:nvPicPr>
          <p:cNvPr id="5" name="Imagen 4"/>
          <p:cNvPicPr>
            <a:picLocks noChangeAspect="1"/>
          </p:cNvPicPr>
          <p:nvPr/>
        </p:nvPicPr>
        <p:blipFill rotWithShape="1">
          <a:blip r:embed="rId6">
            <a:extLst>
              <a:ext uri="{28A0092B-C50C-407E-A947-70E740481C1C}">
                <a14:useLocalDpi xmlns:a14="http://schemas.microsoft.com/office/drawing/2010/main" val="0"/>
              </a:ext>
            </a:extLst>
          </a:blip>
          <a:srcRect l="57283" t="41779" r="6895" b="16085"/>
          <a:stretch/>
        </p:blipFill>
        <p:spPr>
          <a:xfrm rot="5400000">
            <a:off x="6391326" y="3110370"/>
            <a:ext cx="1749667" cy="1582145"/>
          </a:xfrm>
          <a:prstGeom prst="rect">
            <a:avLst/>
          </a:prstGeom>
        </p:spPr>
      </p:pic>
      <p:pic>
        <p:nvPicPr>
          <p:cNvPr id="12" name="Imagen 11"/>
          <p:cNvPicPr>
            <a:picLocks noChangeAspect="1"/>
          </p:cNvPicPr>
          <p:nvPr/>
        </p:nvPicPr>
        <p:blipFill rotWithShape="1">
          <a:blip r:embed="rId6">
            <a:extLst>
              <a:ext uri="{28A0092B-C50C-407E-A947-70E740481C1C}">
                <a14:useLocalDpi xmlns:a14="http://schemas.microsoft.com/office/drawing/2010/main" val="0"/>
              </a:ext>
            </a:extLst>
          </a:blip>
          <a:srcRect l="57283" t="41779" r="6895" b="16085"/>
          <a:stretch/>
        </p:blipFill>
        <p:spPr>
          <a:xfrm rot="16200000" flipH="1">
            <a:off x="4370323" y="3110371"/>
            <a:ext cx="1749667" cy="1582145"/>
          </a:xfrm>
          <a:prstGeom prst="rect">
            <a:avLst/>
          </a:prstGeom>
        </p:spPr>
      </p:pic>
    </p:spTree>
    <p:extLst>
      <p:ext uri="{BB962C8B-B14F-4D97-AF65-F5344CB8AC3E}">
        <p14:creationId xmlns:p14="http://schemas.microsoft.com/office/powerpoint/2010/main" val="89240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Who?</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924" y="1459753"/>
            <a:ext cx="2628901" cy="215974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5814" y="1459753"/>
            <a:ext cx="2645296" cy="2159747"/>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2521" y="1459752"/>
            <a:ext cx="2645296" cy="2159748"/>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9858" y="3619500"/>
            <a:ext cx="2679309" cy="2679309"/>
          </a:xfrm>
          <a:prstGeom prst="rect">
            <a:avLst/>
          </a:prstGeom>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6214" y="4372648"/>
            <a:ext cx="5301781" cy="1404972"/>
          </a:xfrm>
          <a:prstGeom prst="rect">
            <a:avLst/>
          </a:prstGeom>
        </p:spPr>
      </p:pic>
    </p:spTree>
    <p:extLst>
      <p:ext uri="{BB962C8B-B14F-4D97-AF65-F5344CB8AC3E}">
        <p14:creationId xmlns:p14="http://schemas.microsoft.com/office/powerpoint/2010/main" val="796113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Daniel Platero-Rochart (MedUniGraz)</a:t>
            </a:r>
            <a:endParaRPr lang="en-US"/>
          </a:p>
        </p:txBody>
      </p:sp>
      <p:sp>
        <p:nvSpPr>
          <p:cNvPr id="7" name="Rectángulo redondeado 6"/>
          <p:cNvSpPr/>
          <p:nvPr/>
        </p:nvSpPr>
        <p:spPr>
          <a:xfrm>
            <a:off x="100668" y="94208"/>
            <a:ext cx="10402349" cy="612397"/>
          </a:xfrm>
          <a:prstGeom prst="roundRect">
            <a:avLst/>
          </a:prstGeom>
          <a:effectLst>
            <a:outerShdw blurRad="50800" dist="38100" dir="2700000" algn="tl" rotWithShape="0">
              <a:prstClr val="black">
                <a:alpha val="40000"/>
              </a:prstClr>
            </a:outerShdw>
          </a:effectLst>
          <a:scene3d>
            <a:camera prst="orthographicFront"/>
            <a:lightRig rig="threePt" dir="t"/>
          </a:scene3d>
          <a:sp3d>
            <a:bevelB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800" b="1" dirty="0" smtClean="0">
                <a:solidFill>
                  <a:schemeClr val="tx1"/>
                </a:solidFill>
              </a:rPr>
              <a:t>Why?</a:t>
            </a:r>
            <a:endParaRPr lang="en-US" b="1" dirty="0">
              <a:solidFill>
                <a:schemeClr val="tx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900" y="92278"/>
            <a:ext cx="1455800" cy="1228654"/>
          </a:xfrm>
          <a:prstGeom prst="rect">
            <a:avLst/>
          </a:prstGeom>
        </p:spPr>
      </p:pic>
      <p:sp>
        <p:nvSpPr>
          <p:cNvPr id="10" name="CuadroTexto 9"/>
          <p:cNvSpPr txBox="1"/>
          <p:nvPr/>
        </p:nvSpPr>
        <p:spPr>
          <a:xfrm>
            <a:off x="310391" y="2348377"/>
            <a:ext cx="4639113" cy="523220"/>
          </a:xfrm>
          <a:prstGeom prst="rect">
            <a:avLst/>
          </a:prstGeom>
          <a:noFill/>
        </p:spPr>
        <p:txBody>
          <a:bodyPr wrap="square" rtlCol="0">
            <a:spAutoFit/>
          </a:bodyPr>
          <a:lstStyle/>
          <a:p>
            <a:r>
              <a:rPr lang="en-GB" sz="2800" b="1" dirty="0" smtClean="0"/>
              <a:t>Portability</a:t>
            </a:r>
            <a:endParaRPr lang="en-US" sz="2800" b="1"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449" y="1933313"/>
            <a:ext cx="8615251" cy="3421660"/>
          </a:xfrm>
          <a:prstGeom prst="rect">
            <a:avLst/>
          </a:prstGeom>
        </p:spPr>
      </p:pic>
    </p:spTree>
    <p:extLst>
      <p:ext uri="{BB962C8B-B14F-4D97-AF65-F5344CB8AC3E}">
        <p14:creationId xmlns:p14="http://schemas.microsoft.com/office/powerpoint/2010/main" val="1558482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1710</Words>
  <Application>Microsoft Office PowerPoint</Application>
  <PresentationFormat>Panorámica</PresentationFormat>
  <Paragraphs>262</Paragraphs>
  <Slides>57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57</vt:i4>
      </vt:variant>
    </vt:vector>
  </HeadingPairs>
  <TitlesOfParts>
    <vt:vector size="63" baseType="lpstr">
      <vt:lpstr>Arial</vt:lpstr>
      <vt:lpstr>Calibri</vt:lpstr>
      <vt:lpstr>Calibri Light</vt:lpstr>
      <vt:lpstr>Consolas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Platero</dc:creator>
  <cp:lastModifiedBy>Daniel Platero</cp:lastModifiedBy>
  <cp:revision>47</cp:revision>
  <dcterms:created xsi:type="dcterms:W3CDTF">2023-10-18T14:54:38Z</dcterms:created>
  <dcterms:modified xsi:type="dcterms:W3CDTF">2023-11-07T07:49:26Z</dcterms:modified>
</cp:coreProperties>
</file>